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307" r:id="rId2"/>
    <p:sldId id="308" r:id="rId3"/>
    <p:sldId id="309" r:id="rId4"/>
    <p:sldId id="310" r:id="rId5"/>
    <p:sldId id="311" r:id="rId6"/>
    <p:sldId id="313" r:id="rId7"/>
    <p:sldId id="326" r:id="rId8"/>
    <p:sldId id="315" r:id="rId9"/>
    <p:sldId id="316" r:id="rId10"/>
    <p:sldId id="318" r:id="rId11"/>
    <p:sldId id="319" r:id="rId12"/>
    <p:sldId id="320" r:id="rId13"/>
    <p:sldId id="314" r:id="rId14"/>
    <p:sldId id="268" r:id="rId15"/>
    <p:sldId id="269" r:id="rId16"/>
    <p:sldId id="263" r:id="rId17"/>
    <p:sldId id="296" r:id="rId18"/>
    <p:sldId id="297" r:id="rId19"/>
    <p:sldId id="260" r:id="rId20"/>
    <p:sldId id="262" r:id="rId21"/>
    <p:sldId id="267" r:id="rId22"/>
    <p:sldId id="298" r:id="rId23"/>
    <p:sldId id="270" r:id="rId24"/>
    <p:sldId id="271" r:id="rId25"/>
    <p:sldId id="300" r:id="rId26"/>
    <p:sldId id="272" r:id="rId27"/>
    <p:sldId id="301" r:id="rId28"/>
    <p:sldId id="273" r:id="rId29"/>
    <p:sldId id="274" r:id="rId30"/>
    <p:sldId id="275" r:id="rId31"/>
    <p:sldId id="276" r:id="rId32"/>
    <p:sldId id="277" r:id="rId33"/>
    <p:sldId id="302" r:id="rId34"/>
    <p:sldId id="282" r:id="rId35"/>
    <p:sldId id="303" r:id="rId36"/>
    <p:sldId id="289" r:id="rId37"/>
    <p:sldId id="290" r:id="rId38"/>
    <p:sldId id="291" r:id="rId39"/>
    <p:sldId id="292" r:id="rId40"/>
    <p:sldId id="293" r:id="rId41"/>
    <p:sldId id="304" r:id="rId42"/>
    <p:sldId id="305" r:id="rId43"/>
    <p:sldId id="30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545"/>
  </p:normalViewPr>
  <p:slideViewPr>
    <p:cSldViewPr snapToGrid="0" snapToObjects="1">
      <p:cViewPr varScale="1">
        <p:scale>
          <a:sx n="54" d="100"/>
          <a:sy n="54" d="100"/>
        </p:scale>
        <p:origin x="106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09439-CB31-4507-A0BF-1C37C71C7ADC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F0D6934E-A755-4ADF-971F-5EC6AACE7D15}">
      <dgm:prSet phldrT="[Texto]" custT="1"/>
      <dgm:spPr/>
      <dgm:t>
        <a:bodyPr/>
        <a:lstStyle/>
        <a:p>
          <a:r>
            <a:rPr lang="pt-BR" sz="2000" dirty="0"/>
            <a:t>Territorialização</a:t>
          </a:r>
        </a:p>
      </dgm:t>
    </dgm:pt>
    <dgm:pt modelId="{08F4A38F-C915-4C9F-B034-AFC8102786E2}" type="parTrans" cxnId="{1302A626-2140-425E-8E5A-9BC59A898A14}">
      <dgm:prSet/>
      <dgm:spPr/>
      <dgm:t>
        <a:bodyPr/>
        <a:lstStyle/>
        <a:p>
          <a:endParaRPr lang="pt-BR"/>
        </a:p>
      </dgm:t>
    </dgm:pt>
    <dgm:pt modelId="{16D2D812-A99E-41BD-A4C2-8FA1D3729168}" type="sibTrans" cxnId="{1302A626-2140-425E-8E5A-9BC59A898A14}">
      <dgm:prSet/>
      <dgm:spPr/>
      <dgm:t>
        <a:bodyPr/>
        <a:lstStyle/>
        <a:p>
          <a:endParaRPr lang="pt-BR"/>
        </a:p>
      </dgm:t>
    </dgm:pt>
    <dgm:pt modelId="{42A81D69-D432-4BB6-9F41-F98BB9CEBAD1}">
      <dgm:prSet phldrT="[Texto]" custT="1"/>
      <dgm:spPr/>
      <dgm:t>
        <a:bodyPr/>
        <a:lstStyle/>
        <a:p>
          <a:r>
            <a:rPr lang="pt-BR" sz="2000" dirty="0"/>
            <a:t>Cadastramento das famílias</a:t>
          </a:r>
        </a:p>
      </dgm:t>
    </dgm:pt>
    <dgm:pt modelId="{C341DFCF-2C9A-403C-B966-6E67CE384E4E}" type="parTrans" cxnId="{A4328EDF-3C97-4FF5-9AB3-1CDD1B471506}">
      <dgm:prSet/>
      <dgm:spPr/>
      <dgm:t>
        <a:bodyPr/>
        <a:lstStyle/>
        <a:p>
          <a:endParaRPr lang="pt-BR"/>
        </a:p>
      </dgm:t>
    </dgm:pt>
    <dgm:pt modelId="{6373FD5D-1451-4758-BDB4-B0B89F3C5F07}" type="sibTrans" cxnId="{A4328EDF-3C97-4FF5-9AB3-1CDD1B471506}">
      <dgm:prSet/>
      <dgm:spPr/>
      <dgm:t>
        <a:bodyPr/>
        <a:lstStyle/>
        <a:p>
          <a:endParaRPr lang="pt-BR"/>
        </a:p>
      </dgm:t>
    </dgm:pt>
    <dgm:pt modelId="{7A4798D0-C4EB-413E-8202-9FD2ABB4F1C4}">
      <dgm:prSet phldrT="[Texto]" custT="1"/>
      <dgm:spPr/>
      <dgm:t>
        <a:bodyPr/>
        <a:lstStyle/>
        <a:p>
          <a:r>
            <a:rPr lang="pt-BR" sz="2000" dirty="0"/>
            <a:t>Classificação de risco familiar</a:t>
          </a:r>
        </a:p>
      </dgm:t>
    </dgm:pt>
    <dgm:pt modelId="{94479E6B-3AD6-4980-A8A0-9275ED666738}" type="parTrans" cxnId="{0C76689F-C109-4BB0-9C80-03B657878518}">
      <dgm:prSet/>
      <dgm:spPr/>
      <dgm:t>
        <a:bodyPr/>
        <a:lstStyle/>
        <a:p>
          <a:endParaRPr lang="pt-BR"/>
        </a:p>
      </dgm:t>
    </dgm:pt>
    <dgm:pt modelId="{AB241755-A52A-4641-8B6A-96D4645A9A0A}" type="sibTrans" cxnId="{0C76689F-C109-4BB0-9C80-03B657878518}">
      <dgm:prSet/>
      <dgm:spPr/>
      <dgm:t>
        <a:bodyPr/>
        <a:lstStyle/>
        <a:p>
          <a:endParaRPr lang="pt-BR"/>
        </a:p>
      </dgm:t>
    </dgm:pt>
    <dgm:pt modelId="{D8B25154-C870-4562-B34F-1AF645BCE21C}">
      <dgm:prSet custT="1"/>
      <dgm:spPr/>
      <dgm:t>
        <a:bodyPr/>
        <a:lstStyle/>
        <a:p>
          <a:r>
            <a:rPr lang="pt-BR" sz="2000" dirty="0"/>
            <a:t>Vinculação das famílias à unidade e equipes</a:t>
          </a:r>
        </a:p>
      </dgm:t>
    </dgm:pt>
    <dgm:pt modelId="{7056A8EE-92B4-412D-BDC3-7696732823CA}" type="parTrans" cxnId="{852916CF-44BE-4440-B8B1-D600BCDAB6F7}">
      <dgm:prSet/>
      <dgm:spPr/>
      <dgm:t>
        <a:bodyPr/>
        <a:lstStyle/>
        <a:p>
          <a:endParaRPr lang="pt-BR"/>
        </a:p>
      </dgm:t>
    </dgm:pt>
    <dgm:pt modelId="{B99348DE-D0DC-448F-A489-C7508D474C2A}" type="sibTrans" cxnId="{852916CF-44BE-4440-B8B1-D600BCDAB6F7}">
      <dgm:prSet/>
      <dgm:spPr/>
      <dgm:t>
        <a:bodyPr/>
        <a:lstStyle/>
        <a:p>
          <a:endParaRPr lang="pt-BR"/>
        </a:p>
      </dgm:t>
    </dgm:pt>
    <dgm:pt modelId="{59AAC6E3-09EE-4AD0-9F5B-CF880D2B35EE}">
      <dgm:prSet custT="1"/>
      <dgm:spPr/>
      <dgm:t>
        <a:bodyPr/>
        <a:lstStyle/>
        <a:p>
          <a:r>
            <a:rPr lang="pt-BR" sz="2000" dirty="0"/>
            <a:t>Identificação de subpopulações com fatores de risco</a:t>
          </a:r>
        </a:p>
      </dgm:t>
    </dgm:pt>
    <dgm:pt modelId="{55823658-29BC-4B73-9150-F4EF0812CAE1}" type="parTrans" cxnId="{6D174800-C255-4AFE-B00F-EFC80A91412F}">
      <dgm:prSet/>
      <dgm:spPr/>
      <dgm:t>
        <a:bodyPr/>
        <a:lstStyle/>
        <a:p>
          <a:endParaRPr lang="pt-BR"/>
        </a:p>
      </dgm:t>
    </dgm:pt>
    <dgm:pt modelId="{2DAED7E4-D085-49EF-A1B9-B597F8F8EF8B}" type="sibTrans" cxnId="{6D174800-C255-4AFE-B00F-EFC80A91412F}">
      <dgm:prSet/>
      <dgm:spPr/>
      <dgm:t>
        <a:bodyPr/>
        <a:lstStyle/>
        <a:p>
          <a:endParaRPr lang="pt-BR"/>
        </a:p>
      </dgm:t>
    </dgm:pt>
    <dgm:pt modelId="{044F207E-398E-467B-ACFA-B2A2DF830AF0}">
      <dgm:prSet custT="1"/>
      <dgm:spPr/>
      <dgm:t>
        <a:bodyPr/>
        <a:lstStyle/>
        <a:p>
          <a:r>
            <a:rPr lang="pt-BR" sz="2000" dirty="0"/>
            <a:t>Identificação das subpopulações com condições de saúde</a:t>
          </a:r>
        </a:p>
      </dgm:t>
    </dgm:pt>
    <dgm:pt modelId="{293CA2F9-BC7D-4965-B83F-53CBDA9444A3}" type="parTrans" cxnId="{ADD7CA30-303E-4D8E-8FB1-07781328918B}">
      <dgm:prSet/>
      <dgm:spPr/>
      <dgm:t>
        <a:bodyPr/>
        <a:lstStyle/>
        <a:p>
          <a:endParaRPr lang="pt-BR"/>
        </a:p>
      </dgm:t>
    </dgm:pt>
    <dgm:pt modelId="{133291DD-0AE3-4576-A104-33AC2BBEDDCB}" type="sibTrans" cxnId="{ADD7CA30-303E-4D8E-8FB1-07781328918B}">
      <dgm:prSet/>
      <dgm:spPr/>
      <dgm:t>
        <a:bodyPr/>
        <a:lstStyle/>
        <a:p>
          <a:endParaRPr lang="pt-BR"/>
        </a:p>
      </dgm:t>
    </dgm:pt>
    <dgm:pt modelId="{7F1637AC-4D52-4C44-BFEE-E9D5FE79A319}">
      <dgm:prSet custT="1"/>
      <dgm:spPr/>
      <dgm:t>
        <a:bodyPr/>
        <a:lstStyle/>
        <a:p>
          <a:r>
            <a:rPr lang="pt-BR" sz="2000" dirty="0"/>
            <a:t>Estratificação de risco das condições de saúde:</a:t>
          </a:r>
        </a:p>
        <a:p>
          <a:r>
            <a:rPr lang="pt-BR" sz="1800" dirty="0"/>
            <a:t>Subpopulações com condições simples, complexas ou muito complexas</a:t>
          </a:r>
        </a:p>
      </dgm:t>
    </dgm:pt>
    <dgm:pt modelId="{B9B0B608-213C-40DB-955C-86B46E21CC17}" type="parTrans" cxnId="{4BF5AF83-D385-4554-ACF8-8E876875400C}">
      <dgm:prSet/>
      <dgm:spPr/>
      <dgm:t>
        <a:bodyPr/>
        <a:lstStyle/>
        <a:p>
          <a:endParaRPr lang="pt-BR"/>
        </a:p>
      </dgm:t>
    </dgm:pt>
    <dgm:pt modelId="{3FC89692-E474-42C7-9349-B9426C484DF7}" type="sibTrans" cxnId="{4BF5AF83-D385-4554-ACF8-8E876875400C}">
      <dgm:prSet/>
      <dgm:spPr/>
      <dgm:t>
        <a:bodyPr/>
        <a:lstStyle/>
        <a:p>
          <a:endParaRPr lang="pt-BR"/>
        </a:p>
      </dgm:t>
    </dgm:pt>
    <dgm:pt modelId="{B594FC16-14DF-4E14-8CF8-3997164B1B42}" type="pres">
      <dgm:prSet presAssocID="{5C709439-CB31-4507-A0BF-1C37C71C7ADC}" presName="linearFlow" presStyleCnt="0">
        <dgm:presLayoutVars>
          <dgm:resizeHandles val="exact"/>
        </dgm:presLayoutVars>
      </dgm:prSet>
      <dgm:spPr/>
    </dgm:pt>
    <dgm:pt modelId="{50B9A0AB-105F-4D0D-8702-E252BF1BB30F}" type="pres">
      <dgm:prSet presAssocID="{F0D6934E-A755-4ADF-971F-5EC6AACE7D15}" presName="node" presStyleLbl="node1" presStyleIdx="0" presStyleCnt="7" custScaleX="446149" custScaleY="176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42AD1-3F61-442A-8F87-481DD43DE74E}" type="pres">
      <dgm:prSet presAssocID="{16D2D812-A99E-41BD-A4C2-8FA1D3729168}" presName="sibTrans" presStyleLbl="sibTrans2D1" presStyleIdx="0" presStyleCnt="6"/>
      <dgm:spPr/>
      <dgm:t>
        <a:bodyPr/>
        <a:lstStyle/>
        <a:p>
          <a:endParaRPr lang="en-US"/>
        </a:p>
      </dgm:t>
    </dgm:pt>
    <dgm:pt modelId="{C91250D8-B112-42B0-B266-2F14DBB91300}" type="pres">
      <dgm:prSet presAssocID="{16D2D812-A99E-41BD-A4C2-8FA1D372916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F4B656FE-2D40-404F-9855-407C5ACF1433}" type="pres">
      <dgm:prSet presAssocID="{42A81D69-D432-4BB6-9F41-F98BB9CEBAD1}" presName="node" presStyleLbl="node1" presStyleIdx="1" presStyleCnt="7" custScaleX="446149" custScaleY="176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F3D55-568E-45E3-9B17-31481CCC242B}" type="pres">
      <dgm:prSet presAssocID="{6373FD5D-1451-4758-BDB4-B0B89F3C5F07}" presName="sibTrans" presStyleLbl="sibTrans2D1" presStyleIdx="1" presStyleCnt="6"/>
      <dgm:spPr/>
      <dgm:t>
        <a:bodyPr/>
        <a:lstStyle/>
        <a:p>
          <a:endParaRPr lang="en-US"/>
        </a:p>
      </dgm:t>
    </dgm:pt>
    <dgm:pt modelId="{04F3C743-037A-4027-ABA0-11DF91331C2E}" type="pres">
      <dgm:prSet presAssocID="{6373FD5D-1451-4758-BDB4-B0B89F3C5F07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37D51A3C-2637-4144-891A-C73C0944A3AE}" type="pres">
      <dgm:prSet presAssocID="{7A4798D0-C4EB-413E-8202-9FD2ABB4F1C4}" presName="node" presStyleLbl="node1" presStyleIdx="2" presStyleCnt="7" custScaleX="446149" custScaleY="176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7FF8C-4930-4DBF-AF05-F02699452F1C}" type="pres">
      <dgm:prSet presAssocID="{AB241755-A52A-4641-8B6A-96D4645A9A0A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F029806-D9D0-4093-95BF-651F16DAD882}" type="pres">
      <dgm:prSet presAssocID="{AB241755-A52A-4641-8B6A-96D4645A9A0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20CAEEAC-FE2C-49E2-BA07-2BE1DC374039}" type="pres">
      <dgm:prSet presAssocID="{D8B25154-C870-4562-B34F-1AF645BCE21C}" presName="node" presStyleLbl="node1" presStyleIdx="3" presStyleCnt="7" custScaleX="446149" custScaleY="176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D6D91-35C9-4209-A2D8-CBB3033AF85B}" type="pres">
      <dgm:prSet presAssocID="{B99348DE-D0DC-448F-A489-C7508D474C2A}" presName="sibTrans" presStyleLbl="sibTrans2D1" presStyleIdx="3" presStyleCnt="6"/>
      <dgm:spPr/>
      <dgm:t>
        <a:bodyPr/>
        <a:lstStyle/>
        <a:p>
          <a:endParaRPr lang="en-US"/>
        </a:p>
      </dgm:t>
    </dgm:pt>
    <dgm:pt modelId="{AD4453D0-69E4-422D-993C-9FDD84FCD24B}" type="pres">
      <dgm:prSet presAssocID="{B99348DE-D0DC-448F-A489-C7508D474C2A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0927816-55B5-4B6C-8584-F126F519FFEE}" type="pres">
      <dgm:prSet presAssocID="{59AAC6E3-09EE-4AD0-9F5B-CF880D2B35EE}" presName="node" presStyleLbl="node1" presStyleIdx="4" presStyleCnt="7" custScaleX="446149" custScaleY="176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CA2CD-6DF3-4204-AB7D-885ECA414898}" type="pres">
      <dgm:prSet presAssocID="{2DAED7E4-D085-49EF-A1B9-B597F8F8EF8B}" presName="sibTrans" presStyleLbl="sibTrans2D1" presStyleIdx="4" presStyleCnt="6"/>
      <dgm:spPr/>
      <dgm:t>
        <a:bodyPr/>
        <a:lstStyle/>
        <a:p>
          <a:endParaRPr lang="en-US"/>
        </a:p>
      </dgm:t>
    </dgm:pt>
    <dgm:pt modelId="{7007FA0E-CC29-427E-AE9C-897AF3F443F6}" type="pres">
      <dgm:prSet presAssocID="{2DAED7E4-D085-49EF-A1B9-B597F8F8EF8B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7EC9706-1F3F-43A9-95DE-CBE2E7F0B92A}" type="pres">
      <dgm:prSet presAssocID="{044F207E-398E-467B-ACFA-B2A2DF830AF0}" presName="node" presStyleLbl="node1" presStyleIdx="5" presStyleCnt="7" custScaleX="446149" custScaleY="176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5090E-355F-4695-B00D-D6B8390BF340}" type="pres">
      <dgm:prSet presAssocID="{133291DD-0AE3-4576-A104-33AC2BBEDDCB}" presName="sibTrans" presStyleLbl="sibTrans2D1" presStyleIdx="5" presStyleCnt="6"/>
      <dgm:spPr/>
      <dgm:t>
        <a:bodyPr/>
        <a:lstStyle/>
        <a:p>
          <a:endParaRPr lang="en-US"/>
        </a:p>
      </dgm:t>
    </dgm:pt>
    <dgm:pt modelId="{B9CA1383-D73F-4774-9367-337A4D6B08F4}" type="pres">
      <dgm:prSet presAssocID="{133291DD-0AE3-4576-A104-33AC2BBEDDCB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9BEA236B-47B2-47E6-B19C-EB2C8708642E}" type="pres">
      <dgm:prSet presAssocID="{7F1637AC-4D52-4C44-BFEE-E9D5FE79A319}" presName="node" presStyleLbl="node1" presStyleIdx="6" presStyleCnt="7" custScaleX="446149" custScaleY="176035" custLinFactNeighborX="4461" custLinFactNeighborY="2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0ABD40-D36F-7C4A-B39F-885BAABB6E08}" type="presOf" srcId="{6373FD5D-1451-4758-BDB4-B0B89F3C5F07}" destId="{04F3C743-037A-4027-ABA0-11DF91331C2E}" srcOrd="1" destOrd="0" presId="urn:microsoft.com/office/officeart/2005/8/layout/process2"/>
    <dgm:cxn modelId="{3D532947-042A-594D-A02E-7D42BFCD4EF1}" type="presOf" srcId="{044F207E-398E-467B-ACFA-B2A2DF830AF0}" destId="{47EC9706-1F3F-43A9-95DE-CBE2E7F0B92A}" srcOrd="0" destOrd="0" presId="urn:microsoft.com/office/officeart/2005/8/layout/process2"/>
    <dgm:cxn modelId="{A1D55259-49B6-964A-A204-F14320A451C7}" type="presOf" srcId="{2DAED7E4-D085-49EF-A1B9-B597F8F8EF8B}" destId="{500CA2CD-6DF3-4204-AB7D-885ECA414898}" srcOrd="0" destOrd="0" presId="urn:microsoft.com/office/officeart/2005/8/layout/process2"/>
    <dgm:cxn modelId="{56230FF2-D8D5-714E-B19F-D861973DAF60}" type="presOf" srcId="{133291DD-0AE3-4576-A104-33AC2BBEDDCB}" destId="{3F25090E-355F-4695-B00D-D6B8390BF340}" srcOrd="0" destOrd="0" presId="urn:microsoft.com/office/officeart/2005/8/layout/process2"/>
    <dgm:cxn modelId="{D8926EAA-5ABC-7F4D-BB4F-38F9FDF8DECD}" type="presOf" srcId="{D8B25154-C870-4562-B34F-1AF645BCE21C}" destId="{20CAEEAC-FE2C-49E2-BA07-2BE1DC374039}" srcOrd="0" destOrd="0" presId="urn:microsoft.com/office/officeart/2005/8/layout/process2"/>
    <dgm:cxn modelId="{B66CDEE9-5589-F345-BE9C-41A4D3AC5822}" type="presOf" srcId="{F0D6934E-A755-4ADF-971F-5EC6AACE7D15}" destId="{50B9A0AB-105F-4D0D-8702-E252BF1BB30F}" srcOrd="0" destOrd="0" presId="urn:microsoft.com/office/officeart/2005/8/layout/process2"/>
    <dgm:cxn modelId="{1351D22E-45FE-0D4F-B3C5-521C606FE435}" type="presOf" srcId="{16D2D812-A99E-41BD-A4C2-8FA1D3729168}" destId="{C91250D8-B112-42B0-B266-2F14DBB91300}" srcOrd="1" destOrd="0" presId="urn:microsoft.com/office/officeart/2005/8/layout/process2"/>
    <dgm:cxn modelId="{DFF5E752-0395-8847-8658-810D2520BC12}" type="presOf" srcId="{5C709439-CB31-4507-A0BF-1C37C71C7ADC}" destId="{B594FC16-14DF-4E14-8CF8-3997164B1B42}" srcOrd="0" destOrd="0" presId="urn:microsoft.com/office/officeart/2005/8/layout/process2"/>
    <dgm:cxn modelId="{6D174800-C255-4AFE-B00F-EFC80A91412F}" srcId="{5C709439-CB31-4507-A0BF-1C37C71C7ADC}" destId="{59AAC6E3-09EE-4AD0-9F5B-CF880D2B35EE}" srcOrd="4" destOrd="0" parTransId="{55823658-29BC-4B73-9150-F4EF0812CAE1}" sibTransId="{2DAED7E4-D085-49EF-A1B9-B597F8F8EF8B}"/>
    <dgm:cxn modelId="{ADD7CA30-303E-4D8E-8FB1-07781328918B}" srcId="{5C709439-CB31-4507-A0BF-1C37C71C7ADC}" destId="{044F207E-398E-467B-ACFA-B2A2DF830AF0}" srcOrd="5" destOrd="0" parTransId="{293CA2F9-BC7D-4965-B83F-53CBDA9444A3}" sibTransId="{133291DD-0AE3-4576-A104-33AC2BBEDDCB}"/>
    <dgm:cxn modelId="{E36031B1-0A2E-6E46-9E80-46AB22420202}" type="presOf" srcId="{16D2D812-A99E-41BD-A4C2-8FA1D3729168}" destId="{20442AD1-3F61-442A-8F87-481DD43DE74E}" srcOrd="0" destOrd="0" presId="urn:microsoft.com/office/officeart/2005/8/layout/process2"/>
    <dgm:cxn modelId="{B3238248-076D-4644-9A87-9446C8D3D430}" type="presOf" srcId="{AB241755-A52A-4641-8B6A-96D4645A9A0A}" destId="{5F029806-D9D0-4093-95BF-651F16DAD882}" srcOrd="1" destOrd="0" presId="urn:microsoft.com/office/officeart/2005/8/layout/process2"/>
    <dgm:cxn modelId="{0C76689F-C109-4BB0-9C80-03B657878518}" srcId="{5C709439-CB31-4507-A0BF-1C37C71C7ADC}" destId="{7A4798D0-C4EB-413E-8202-9FD2ABB4F1C4}" srcOrd="2" destOrd="0" parTransId="{94479E6B-3AD6-4980-A8A0-9275ED666738}" sibTransId="{AB241755-A52A-4641-8B6A-96D4645A9A0A}"/>
    <dgm:cxn modelId="{3992317F-44E1-DD4B-B307-296C14052446}" type="presOf" srcId="{7A4798D0-C4EB-413E-8202-9FD2ABB4F1C4}" destId="{37D51A3C-2637-4144-891A-C73C0944A3AE}" srcOrd="0" destOrd="0" presId="urn:microsoft.com/office/officeart/2005/8/layout/process2"/>
    <dgm:cxn modelId="{7C689DE7-39AD-734C-9739-D02EF43BC734}" type="presOf" srcId="{59AAC6E3-09EE-4AD0-9F5B-CF880D2B35EE}" destId="{C0927816-55B5-4B6C-8584-F126F519FFEE}" srcOrd="0" destOrd="0" presId="urn:microsoft.com/office/officeart/2005/8/layout/process2"/>
    <dgm:cxn modelId="{59518E65-A095-6A43-8ADB-FD377F62D576}" type="presOf" srcId="{6373FD5D-1451-4758-BDB4-B0B89F3C5F07}" destId="{06EF3D55-568E-45E3-9B17-31481CCC242B}" srcOrd="0" destOrd="0" presId="urn:microsoft.com/office/officeart/2005/8/layout/process2"/>
    <dgm:cxn modelId="{A4328EDF-3C97-4FF5-9AB3-1CDD1B471506}" srcId="{5C709439-CB31-4507-A0BF-1C37C71C7ADC}" destId="{42A81D69-D432-4BB6-9F41-F98BB9CEBAD1}" srcOrd="1" destOrd="0" parTransId="{C341DFCF-2C9A-403C-B966-6E67CE384E4E}" sibTransId="{6373FD5D-1451-4758-BDB4-B0B89F3C5F07}"/>
    <dgm:cxn modelId="{4BF5AF83-D385-4554-ACF8-8E876875400C}" srcId="{5C709439-CB31-4507-A0BF-1C37C71C7ADC}" destId="{7F1637AC-4D52-4C44-BFEE-E9D5FE79A319}" srcOrd="6" destOrd="0" parTransId="{B9B0B608-213C-40DB-955C-86B46E21CC17}" sibTransId="{3FC89692-E474-42C7-9349-B9426C484DF7}"/>
    <dgm:cxn modelId="{F44AB0BF-BEBD-7248-99EB-4FC987A522C9}" type="presOf" srcId="{B99348DE-D0DC-448F-A489-C7508D474C2A}" destId="{AD4453D0-69E4-422D-993C-9FDD84FCD24B}" srcOrd="1" destOrd="0" presId="urn:microsoft.com/office/officeart/2005/8/layout/process2"/>
    <dgm:cxn modelId="{FAA955C2-1D54-E642-B920-108E9A9112B8}" type="presOf" srcId="{2DAED7E4-D085-49EF-A1B9-B597F8F8EF8B}" destId="{7007FA0E-CC29-427E-AE9C-897AF3F443F6}" srcOrd="1" destOrd="0" presId="urn:microsoft.com/office/officeart/2005/8/layout/process2"/>
    <dgm:cxn modelId="{2320D02B-09E6-9E4F-9CB1-38C6B88345D9}" type="presOf" srcId="{7F1637AC-4D52-4C44-BFEE-E9D5FE79A319}" destId="{9BEA236B-47B2-47E6-B19C-EB2C8708642E}" srcOrd="0" destOrd="0" presId="urn:microsoft.com/office/officeart/2005/8/layout/process2"/>
    <dgm:cxn modelId="{1302A626-2140-425E-8E5A-9BC59A898A14}" srcId="{5C709439-CB31-4507-A0BF-1C37C71C7ADC}" destId="{F0D6934E-A755-4ADF-971F-5EC6AACE7D15}" srcOrd="0" destOrd="0" parTransId="{08F4A38F-C915-4C9F-B034-AFC8102786E2}" sibTransId="{16D2D812-A99E-41BD-A4C2-8FA1D3729168}"/>
    <dgm:cxn modelId="{F64BA2DE-A9BC-BD43-B312-2E363ED63039}" type="presOf" srcId="{AB241755-A52A-4641-8B6A-96D4645A9A0A}" destId="{10B7FF8C-4930-4DBF-AF05-F02699452F1C}" srcOrd="0" destOrd="0" presId="urn:microsoft.com/office/officeart/2005/8/layout/process2"/>
    <dgm:cxn modelId="{852916CF-44BE-4440-B8B1-D600BCDAB6F7}" srcId="{5C709439-CB31-4507-A0BF-1C37C71C7ADC}" destId="{D8B25154-C870-4562-B34F-1AF645BCE21C}" srcOrd="3" destOrd="0" parTransId="{7056A8EE-92B4-412D-BDC3-7696732823CA}" sibTransId="{B99348DE-D0DC-448F-A489-C7508D474C2A}"/>
    <dgm:cxn modelId="{23651B8B-2A10-364B-8A22-B5BC7209ECAA}" type="presOf" srcId="{42A81D69-D432-4BB6-9F41-F98BB9CEBAD1}" destId="{F4B656FE-2D40-404F-9855-407C5ACF1433}" srcOrd="0" destOrd="0" presId="urn:microsoft.com/office/officeart/2005/8/layout/process2"/>
    <dgm:cxn modelId="{788FAF58-DA0F-CC47-AB74-3CF9A669595B}" type="presOf" srcId="{133291DD-0AE3-4576-A104-33AC2BBEDDCB}" destId="{B9CA1383-D73F-4774-9367-337A4D6B08F4}" srcOrd="1" destOrd="0" presId="urn:microsoft.com/office/officeart/2005/8/layout/process2"/>
    <dgm:cxn modelId="{5451EEB0-3877-8641-B633-E5947B4330C3}" type="presOf" srcId="{B99348DE-D0DC-448F-A489-C7508D474C2A}" destId="{0D4D6D91-35C9-4209-A2D8-CBB3033AF85B}" srcOrd="0" destOrd="0" presId="urn:microsoft.com/office/officeart/2005/8/layout/process2"/>
    <dgm:cxn modelId="{880BF7C1-AB5E-5F4E-8C1E-C9C3418A2D14}" type="presParOf" srcId="{B594FC16-14DF-4E14-8CF8-3997164B1B42}" destId="{50B9A0AB-105F-4D0D-8702-E252BF1BB30F}" srcOrd="0" destOrd="0" presId="urn:microsoft.com/office/officeart/2005/8/layout/process2"/>
    <dgm:cxn modelId="{F54497CA-B5AA-4946-B899-F5BEE8A2C6D5}" type="presParOf" srcId="{B594FC16-14DF-4E14-8CF8-3997164B1B42}" destId="{20442AD1-3F61-442A-8F87-481DD43DE74E}" srcOrd="1" destOrd="0" presId="urn:microsoft.com/office/officeart/2005/8/layout/process2"/>
    <dgm:cxn modelId="{E6BE86F8-242A-144B-87E6-FA52EF0A0E86}" type="presParOf" srcId="{20442AD1-3F61-442A-8F87-481DD43DE74E}" destId="{C91250D8-B112-42B0-B266-2F14DBB91300}" srcOrd="0" destOrd="0" presId="urn:microsoft.com/office/officeart/2005/8/layout/process2"/>
    <dgm:cxn modelId="{F737390E-2C13-6544-9F9F-F5DBC1F8AE28}" type="presParOf" srcId="{B594FC16-14DF-4E14-8CF8-3997164B1B42}" destId="{F4B656FE-2D40-404F-9855-407C5ACF1433}" srcOrd="2" destOrd="0" presId="urn:microsoft.com/office/officeart/2005/8/layout/process2"/>
    <dgm:cxn modelId="{08ABD431-3020-044A-9556-AFF7152A7232}" type="presParOf" srcId="{B594FC16-14DF-4E14-8CF8-3997164B1B42}" destId="{06EF3D55-568E-45E3-9B17-31481CCC242B}" srcOrd="3" destOrd="0" presId="urn:microsoft.com/office/officeart/2005/8/layout/process2"/>
    <dgm:cxn modelId="{7F2189A5-F6BB-CD47-934E-543F1FEDA98C}" type="presParOf" srcId="{06EF3D55-568E-45E3-9B17-31481CCC242B}" destId="{04F3C743-037A-4027-ABA0-11DF91331C2E}" srcOrd="0" destOrd="0" presId="urn:microsoft.com/office/officeart/2005/8/layout/process2"/>
    <dgm:cxn modelId="{CAEF5240-8C6C-074E-9650-54A0DB0B2EB6}" type="presParOf" srcId="{B594FC16-14DF-4E14-8CF8-3997164B1B42}" destId="{37D51A3C-2637-4144-891A-C73C0944A3AE}" srcOrd="4" destOrd="0" presId="urn:microsoft.com/office/officeart/2005/8/layout/process2"/>
    <dgm:cxn modelId="{6EDDA74C-144C-F34B-8984-89312277ADD7}" type="presParOf" srcId="{B594FC16-14DF-4E14-8CF8-3997164B1B42}" destId="{10B7FF8C-4930-4DBF-AF05-F02699452F1C}" srcOrd="5" destOrd="0" presId="urn:microsoft.com/office/officeart/2005/8/layout/process2"/>
    <dgm:cxn modelId="{662686CE-1951-8E45-988A-64ADC0C38BDF}" type="presParOf" srcId="{10B7FF8C-4930-4DBF-AF05-F02699452F1C}" destId="{5F029806-D9D0-4093-95BF-651F16DAD882}" srcOrd="0" destOrd="0" presId="urn:microsoft.com/office/officeart/2005/8/layout/process2"/>
    <dgm:cxn modelId="{739C25D6-AA42-8B4B-87D9-6DEBBD30BBA9}" type="presParOf" srcId="{B594FC16-14DF-4E14-8CF8-3997164B1B42}" destId="{20CAEEAC-FE2C-49E2-BA07-2BE1DC374039}" srcOrd="6" destOrd="0" presId="urn:microsoft.com/office/officeart/2005/8/layout/process2"/>
    <dgm:cxn modelId="{B30E18E5-4B6C-464C-9DA5-2CC1CA642E72}" type="presParOf" srcId="{B594FC16-14DF-4E14-8CF8-3997164B1B42}" destId="{0D4D6D91-35C9-4209-A2D8-CBB3033AF85B}" srcOrd="7" destOrd="0" presId="urn:microsoft.com/office/officeart/2005/8/layout/process2"/>
    <dgm:cxn modelId="{7A6D44F3-BAC5-F244-8BD9-BAD0426D864C}" type="presParOf" srcId="{0D4D6D91-35C9-4209-A2D8-CBB3033AF85B}" destId="{AD4453D0-69E4-422D-993C-9FDD84FCD24B}" srcOrd="0" destOrd="0" presId="urn:microsoft.com/office/officeart/2005/8/layout/process2"/>
    <dgm:cxn modelId="{46B15554-7BF4-EE40-9406-30BD02425EDB}" type="presParOf" srcId="{B594FC16-14DF-4E14-8CF8-3997164B1B42}" destId="{C0927816-55B5-4B6C-8584-F126F519FFEE}" srcOrd="8" destOrd="0" presId="urn:microsoft.com/office/officeart/2005/8/layout/process2"/>
    <dgm:cxn modelId="{E520E8CF-CDAA-1C41-BEC2-E6A2C7A76C84}" type="presParOf" srcId="{B594FC16-14DF-4E14-8CF8-3997164B1B42}" destId="{500CA2CD-6DF3-4204-AB7D-885ECA414898}" srcOrd="9" destOrd="0" presId="urn:microsoft.com/office/officeart/2005/8/layout/process2"/>
    <dgm:cxn modelId="{FA02891A-CD08-D143-A85A-517327FA9EBA}" type="presParOf" srcId="{500CA2CD-6DF3-4204-AB7D-885ECA414898}" destId="{7007FA0E-CC29-427E-AE9C-897AF3F443F6}" srcOrd="0" destOrd="0" presId="urn:microsoft.com/office/officeart/2005/8/layout/process2"/>
    <dgm:cxn modelId="{FAF681A1-D6AD-DD48-AED4-33B74A885252}" type="presParOf" srcId="{B594FC16-14DF-4E14-8CF8-3997164B1B42}" destId="{47EC9706-1F3F-43A9-95DE-CBE2E7F0B92A}" srcOrd="10" destOrd="0" presId="urn:microsoft.com/office/officeart/2005/8/layout/process2"/>
    <dgm:cxn modelId="{A0919996-05F9-9C43-8E4B-171616828A45}" type="presParOf" srcId="{B594FC16-14DF-4E14-8CF8-3997164B1B42}" destId="{3F25090E-355F-4695-B00D-D6B8390BF340}" srcOrd="11" destOrd="0" presId="urn:microsoft.com/office/officeart/2005/8/layout/process2"/>
    <dgm:cxn modelId="{6F7D2C46-4516-8F48-9793-E21309FA04A0}" type="presParOf" srcId="{3F25090E-355F-4695-B00D-D6B8390BF340}" destId="{B9CA1383-D73F-4774-9367-337A4D6B08F4}" srcOrd="0" destOrd="0" presId="urn:microsoft.com/office/officeart/2005/8/layout/process2"/>
    <dgm:cxn modelId="{935E8980-AF77-0045-A979-D678D1E6878D}" type="presParOf" srcId="{B594FC16-14DF-4E14-8CF8-3997164B1B42}" destId="{9BEA236B-47B2-47E6-B19C-EB2C8708642E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9A0AB-105F-4D0D-8702-E252BF1BB30F}">
      <dsp:nvSpPr>
        <dsp:cNvPr id="0" name=""/>
        <dsp:cNvSpPr/>
      </dsp:nvSpPr>
      <dsp:spPr>
        <a:xfrm>
          <a:off x="0" y="6885"/>
          <a:ext cx="7200800" cy="7264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Territorialização</a:t>
          </a:r>
        </a:p>
      </dsp:txBody>
      <dsp:txXfrm>
        <a:off x="21276" y="28161"/>
        <a:ext cx="7158248" cy="683870"/>
      </dsp:txXfrm>
    </dsp:sp>
    <dsp:sp modelId="{20442AD1-3F61-442A-8F87-481DD43DE74E}">
      <dsp:nvSpPr>
        <dsp:cNvPr id="0" name=""/>
        <dsp:cNvSpPr/>
      </dsp:nvSpPr>
      <dsp:spPr>
        <a:xfrm rot="5400000">
          <a:off x="3523026" y="743624"/>
          <a:ext cx="154746" cy="185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 rot="-5400000">
        <a:off x="3544690" y="759099"/>
        <a:ext cx="111418" cy="108322"/>
      </dsp:txXfrm>
    </dsp:sp>
    <dsp:sp modelId="{F4B656FE-2D40-404F-9855-407C5ACF1433}">
      <dsp:nvSpPr>
        <dsp:cNvPr id="0" name=""/>
        <dsp:cNvSpPr/>
      </dsp:nvSpPr>
      <dsp:spPr>
        <a:xfrm>
          <a:off x="0" y="939636"/>
          <a:ext cx="7200800" cy="726422"/>
        </a:xfrm>
        <a:prstGeom prst="roundRect">
          <a:avLst>
            <a:gd name="adj" fmla="val 10000"/>
          </a:avLst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Cadastramento das famílias</a:t>
          </a:r>
        </a:p>
      </dsp:txBody>
      <dsp:txXfrm>
        <a:off x="21276" y="960912"/>
        <a:ext cx="7158248" cy="683870"/>
      </dsp:txXfrm>
    </dsp:sp>
    <dsp:sp modelId="{06EF3D55-568E-45E3-9B17-31481CCC242B}">
      <dsp:nvSpPr>
        <dsp:cNvPr id="0" name=""/>
        <dsp:cNvSpPr/>
      </dsp:nvSpPr>
      <dsp:spPr>
        <a:xfrm rot="5400000">
          <a:off x="3523026" y="1676376"/>
          <a:ext cx="154746" cy="185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 rot="-5400000">
        <a:off x="3544690" y="1691851"/>
        <a:ext cx="111418" cy="108322"/>
      </dsp:txXfrm>
    </dsp:sp>
    <dsp:sp modelId="{37D51A3C-2637-4144-891A-C73C0944A3AE}">
      <dsp:nvSpPr>
        <dsp:cNvPr id="0" name=""/>
        <dsp:cNvSpPr/>
      </dsp:nvSpPr>
      <dsp:spPr>
        <a:xfrm>
          <a:off x="0" y="1872388"/>
          <a:ext cx="7200800" cy="726422"/>
        </a:xfrm>
        <a:prstGeom prst="roundRect">
          <a:avLst>
            <a:gd name="adj" fmla="val 10000"/>
          </a:avLst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Classificação de risco familiar</a:t>
          </a:r>
        </a:p>
      </dsp:txBody>
      <dsp:txXfrm>
        <a:off x="21276" y="1893664"/>
        <a:ext cx="7158248" cy="683870"/>
      </dsp:txXfrm>
    </dsp:sp>
    <dsp:sp modelId="{10B7FF8C-4930-4DBF-AF05-F02699452F1C}">
      <dsp:nvSpPr>
        <dsp:cNvPr id="0" name=""/>
        <dsp:cNvSpPr/>
      </dsp:nvSpPr>
      <dsp:spPr>
        <a:xfrm rot="5400000">
          <a:off x="3523026" y="2609128"/>
          <a:ext cx="154746" cy="185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 rot="-5400000">
        <a:off x="3544690" y="2624603"/>
        <a:ext cx="111418" cy="108322"/>
      </dsp:txXfrm>
    </dsp:sp>
    <dsp:sp modelId="{20CAEEAC-FE2C-49E2-BA07-2BE1DC374039}">
      <dsp:nvSpPr>
        <dsp:cNvPr id="0" name=""/>
        <dsp:cNvSpPr/>
      </dsp:nvSpPr>
      <dsp:spPr>
        <a:xfrm>
          <a:off x="0" y="2805140"/>
          <a:ext cx="7200800" cy="726422"/>
        </a:xfrm>
        <a:prstGeom prst="roundRect">
          <a:avLst>
            <a:gd name="adj" fmla="val 1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Vinculação das famílias à unidade e equipes</a:t>
          </a:r>
        </a:p>
      </dsp:txBody>
      <dsp:txXfrm>
        <a:off x="21276" y="2826416"/>
        <a:ext cx="7158248" cy="683870"/>
      </dsp:txXfrm>
    </dsp:sp>
    <dsp:sp modelId="{0D4D6D91-35C9-4209-A2D8-CBB3033AF85B}">
      <dsp:nvSpPr>
        <dsp:cNvPr id="0" name=""/>
        <dsp:cNvSpPr/>
      </dsp:nvSpPr>
      <dsp:spPr>
        <a:xfrm rot="5400000">
          <a:off x="3523026" y="3541879"/>
          <a:ext cx="154746" cy="185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808912"/>
            <a:satOff val="-3503"/>
            <a:lumOff val="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 rot="-5400000">
        <a:off x="3544690" y="3557354"/>
        <a:ext cx="111418" cy="108322"/>
      </dsp:txXfrm>
    </dsp:sp>
    <dsp:sp modelId="{C0927816-55B5-4B6C-8584-F126F519FFEE}">
      <dsp:nvSpPr>
        <dsp:cNvPr id="0" name=""/>
        <dsp:cNvSpPr/>
      </dsp:nvSpPr>
      <dsp:spPr>
        <a:xfrm>
          <a:off x="0" y="3737892"/>
          <a:ext cx="7200800" cy="726422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Identificação de subpopulações com fatores de risco</a:t>
          </a:r>
        </a:p>
      </dsp:txBody>
      <dsp:txXfrm>
        <a:off x="21276" y="3759168"/>
        <a:ext cx="7158248" cy="683870"/>
      </dsp:txXfrm>
    </dsp:sp>
    <dsp:sp modelId="{500CA2CD-6DF3-4204-AB7D-885ECA414898}">
      <dsp:nvSpPr>
        <dsp:cNvPr id="0" name=""/>
        <dsp:cNvSpPr/>
      </dsp:nvSpPr>
      <dsp:spPr>
        <a:xfrm rot="5400000">
          <a:off x="3523026" y="4474631"/>
          <a:ext cx="154746" cy="185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745216"/>
            <a:satOff val="-4671"/>
            <a:lumOff val="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 rot="-5400000">
        <a:off x="3544690" y="4490106"/>
        <a:ext cx="111418" cy="108322"/>
      </dsp:txXfrm>
    </dsp:sp>
    <dsp:sp modelId="{47EC9706-1F3F-43A9-95DE-CBE2E7F0B92A}">
      <dsp:nvSpPr>
        <dsp:cNvPr id="0" name=""/>
        <dsp:cNvSpPr/>
      </dsp:nvSpPr>
      <dsp:spPr>
        <a:xfrm>
          <a:off x="0" y="4670644"/>
          <a:ext cx="7200800" cy="726422"/>
        </a:xfrm>
        <a:prstGeom prst="roundRect">
          <a:avLst>
            <a:gd name="adj" fmla="val 10000"/>
          </a:avLst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Identificação das subpopulações com condições de saúde</a:t>
          </a:r>
        </a:p>
      </dsp:txBody>
      <dsp:txXfrm>
        <a:off x="21276" y="4691920"/>
        <a:ext cx="7158248" cy="683870"/>
      </dsp:txXfrm>
    </dsp:sp>
    <dsp:sp modelId="{3F25090E-355F-4695-B00D-D6B8390BF340}">
      <dsp:nvSpPr>
        <dsp:cNvPr id="0" name=""/>
        <dsp:cNvSpPr/>
      </dsp:nvSpPr>
      <dsp:spPr>
        <a:xfrm rot="5400000">
          <a:off x="3521257" y="5409742"/>
          <a:ext cx="158285" cy="185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 rot="-5400000">
        <a:off x="3544691" y="5423448"/>
        <a:ext cx="111418" cy="110800"/>
      </dsp:txXfrm>
    </dsp:sp>
    <dsp:sp modelId="{9BEA236B-47B2-47E6-B19C-EB2C8708642E}">
      <dsp:nvSpPr>
        <dsp:cNvPr id="0" name=""/>
        <dsp:cNvSpPr/>
      </dsp:nvSpPr>
      <dsp:spPr>
        <a:xfrm>
          <a:off x="0" y="5608114"/>
          <a:ext cx="7200800" cy="726422"/>
        </a:xfrm>
        <a:prstGeom prst="roundRect">
          <a:avLst>
            <a:gd name="adj" fmla="val 1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Estratificação de risco das condições de saúde: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Subpopulações com condições simples, complexas ou muito complexas</a:t>
          </a:r>
        </a:p>
      </dsp:txBody>
      <dsp:txXfrm>
        <a:off x="21276" y="5629390"/>
        <a:ext cx="7158248" cy="683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997C1-252D-7048-8BF8-9D3E0D42C3AE}" type="datetimeFigureOut">
              <a:rPr lang="pt-BR" smtClean="0"/>
              <a:t>28/09/17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23C07-A346-7548-B2AC-4AD055164856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85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23C07-A346-7548-B2AC-4AD05516485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27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7096-041A-E54A-9D11-8B13B20FF5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1FEF-1476-C24E-B9BA-38A584039917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7096-041A-E54A-9D11-8B13B20FF5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1FEF-1476-C24E-B9BA-38A584039917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7096-041A-E54A-9D11-8B13B20FF5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1FEF-1476-C24E-B9BA-38A584039917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0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3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7096-041A-E54A-9D11-8B13B20FF5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1FEF-1476-C24E-B9BA-38A584039917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7096-041A-E54A-9D11-8B13B20FF5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1FEF-1476-C24E-B9BA-38A584039917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3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7096-041A-E54A-9D11-8B13B20FF5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1FEF-1476-C24E-B9BA-38A584039917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3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7096-041A-E54A-9D11-8B13B20FF5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1FEF-1476-C24E-B9BA-38A584039917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8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7096-041A-E54A-9D11-8B13B20FF5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1FEF-1476-C24E-B9BA-38A584039917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6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7096-041A-E54A-9D11-8B13B20FF5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1FEF-1476-C24E-B9BA-38A584039917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0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7096-041A-E54A-9D11-8B13B20FF5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1FEF-1476-C24E-B9BA-38A584039917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2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7096-041A-E54A-9D11-8B13B20FF5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1FEF-1476-C24E-B9BA-38A584039917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4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B7096-041A-E54A-9D11-8B13B20FF5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1FEF-1476-C24E-B9BA-38A584039917}" type="slidenum">
              <a:rPr lang="en-US" smtClean="0"/>
              <a:t>‹n.º›</a:t>
            </a:fld>
            <a:endParaRPr lang="en-US"/>
          </a:p>
        </p:txBody>
      </p:sp>
      <p:sp>
        <p:nvSpPr>
          <p:cNvPr id="7" name="Retângulo 6"/>
          <p:cNvSpPr/>
          <p:nvPr userDrawn="1"/>
        </p:nvSpPr>
        <p:spPr>
          <a:xfrm>
            <a:off x="-18000" y="0"/>
            <a:ext cx="9180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2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5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1052736"/>
            <a:ext cx="9144000" cy="528669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25400" dist="254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31559" cy="3287242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pt-PT" sz="4000" b="1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pt-PT" sz="4000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pt-PT" sz="1600" b="1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pt-PT" sz="1600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pt-BR" sz="4800" b="1" dirty="0">
                <a:solidFill>
                  <a:schemeClr val="bg1"/>
                </a:solidFill>
                <a:latin typeface="Cambria" pitchFamily="18" charset="0"/>
              </a:rPr>
              <a:t>PROGRAMAÇÃO DA</a:t>
            </a:r>
            <a:br>
              <a:rPr lang="pt-BR" sz="4800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pt-BR" sz="4800" b="1" dirty="0">
                <a:solidFill>
                  <a:schemeClr val="bg1"/>
                </a:solidFill>
                <a:latin typeface="Cambria" pitchFamily="18" charset="0"/>
              </a:rPr>
              <a:t>ATENÇÃO PRIMÁRIA À SAÚDE</a:t>
            </a:r>
            <a:endParaRPr lang="pt-BR"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55976" y="6413266"/>
            <a:ext cx="4595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DATA</a:t>
            </a:r>
            <a:endParaRPr lang="pt-BR" sz="20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51520" y="430613"/>
            <a:ext cx="6067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spc="5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PLANIFICAÇÃO DA ATENÇÃO À SAÚDE</a:t>
            </a:r>
          </a:p>
        </p:txBody>
      </p:sp>
      <p:pic>
        <p:nvPicPr>
          <p:cNvPr id="7" name="Imagem 6" descr="Logo conass_curva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5486"/>
            <a:ext cx="1613452" cy="511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2331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 bwMode="auto">
          <a:xfrm>
            <a:off x="539750" y="720725"/>
            <a:ext cx="8496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balanceamento entre a demanda e oferta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47871"/>
              </p:ext>
            </p:extLst>
          </p:nvPr>
        </p:nvGraphicFramePr>
        <p:xfrm>
          <a:off x="877205" y="1953320"/>
          <a:ext cx="7821390" cy="364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1390">
                  <a:extLst>
                    <a:ext uri="{9D8B030D-6E8A-4147-A177-3AD203B41FA5}">
                      <a16:colId xmlns:a16="http://schemas.microsoft.com/office/drawing/2014/main" xmlns="" val="78005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Medição do Atendimento diário, semanal ou mensal</a:t>
                      </a:r>
                      <a:endParaRPr lang="pt-BR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08000" marB="10800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5766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estratificação de risco das condições crônicas não agudizadas </a:t>
                      </a:r>
                      <a:endParaRPr lang="pt-BR" sz="2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08000" marB="10800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286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programação dos atendimentos de retorno </a:t>
                      </a:r>
                    </a:p>
                  </a:txBody>
                  <a:tcPr marT="108000" marB="10800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4887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identificação e a atenção adequada das pessoas hiperutilizadoras</a:t>
                      </a:r>
                    </a:p>
                  </a:txBody>
                  <a:tcPr marT="108000" marB="10800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532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redução do absenteísmo</a:t>
                      </a:r>
                    </a:p>
                  </a:txBody>
                  <a:tcPr marT="108000" marB="10800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294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87668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 bwMode="auto">
          <a:xfrm>
            <a:off x="539750" y="936625"/>
            <a:ext cx="8496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balanceamento entre a demanda e oferta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966240"/>
              </p:ext>
            </p:extLst>
          </p:nvPr>
        </p:nvGraphicFramePr>
        <p:xfrm>
          <a:off x="1214660" y="2241411"/>
          <a:ext cx="7821390" cy="424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1390">
                  <a:extLst>
                    <a:ext uri="{9D8B030D-6E8A-4147-A177-3AD203B41FA5}">
                      <a16:colId xmlns:a16="http://schemas.microsoft.com/office/drawing/2014/main" xmlns="" val="78005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 reforço de uma política de atender mais de um problema durante um atendimento </a:t>
                      </a:r>
                    </a:p>
                  </a:txBody>
                  <a:tcPr marT="108000" marB="10800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5766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construção de alternativas aos atendimentos presenciais face a face</a:t>
                      </a:r>
                      <a:r>
                        <a:rPr lang="pt-BR" sz="2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2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Telefone, </a:t>
                      </a:r>
                      <a:r>
                        <a:rPr lang="pt-BR" sz="24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WhatsApp</a:t>
                      </a:r>
                      <a:r>
                        <a:rPr lang="pt-BR" sz="2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 correio eletrônico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2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Acesso online aos prontuários eletrônicos, resultados de exames, prescrições e materiais educativos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2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Novas formas de atendimento como a atenção contínua, a atenção compartilhada a grupo, os grupos operativos e outras </a:t>
                      </a:r>
                    </a:p>
                  </a:txBody>
                  <a:tcPr marT="108000" marB="10800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2860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57830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 bwMode="auto">
          <a:xfrm>
            <a:off x="539750" y="1216025"/>
            <a:ext cx="8496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balanceamento entre a demanda e oferta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9232"/>
              </p:ext>
            </p:extLst>
          </p:nvPr>
        </p:nvGraphicFramePr>
        <p:xfrm>
          <a:off x="1214660" y="2520811"/>
          <a:ext cx="7821390" cy="219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1390">
                  <a:extLst>
                    <a:ext uri="{9D8B030D-6E8A-4147-A177-3AD203B41FA5}">
                      <a16:colId xmlns:a16="http://schemas.microsoft.com/office/drawing/2014/main" xmlns="" val="78005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Os planos de contingência: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2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Para situações de aumento da demanda: epidemia de dengue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2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Para situações de diminuição da oferta: férias ou licenças de profissionais; reforma da unidade</a:t>
                      </a:r>
                    </a:p>
                  </a:txBody>
                  <a:tcPr marT="108000" marB="10800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5766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67457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7504" y="4437112"/>
            <a:ext cx="8784976" cy="1584176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340" algn="r">
              <a:spcAft>
                <a:spcPts val="0"/>
              </a:spcAft>
            </a:pPr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A programação local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611560" y="6093296"/>
            <a:ext cx="828092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125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7939" y="1432649"/>
            <a:ext cx="8592872" cy="5209638"/>
          </a:xfrm>
          <a:prstGeom prst="round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r>
              <a:rPr lang="pt-BR" sz="3200" dirty="0" smtClean="0"/>
              <a:t>1. Demanda espontânea</a:t>
            </a:r>
          </a:p>
          <a:p>
            <a:endParaRPr lang="pt-BR" sz="3200" dirty="0" smtClean="0"/>
          </a:p>
          <a:p>
            <a:r>
              <a:rPr lang="pt-BR" sz="3200" dirty="0" smtClean="0"/>
              <a:t>2. Atenção programada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dirty="0" smtClean="0"/>
              <a:t>População </a:t>
            </a:r>
            <a:r>
              <a:rPr lang="pt-BR" sz="3200" dirty="0" err="1" smtClean="0"/>
              <a:t>adscrita</a:t>
            </a:r>
            <a:r>
              <a:rPr lang="pt-BR" sz="3200" dirty="0" smtClean="0"/>
              <a:t>;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dirty="0" smtClean="0"/>
              <a:t>Por ciclo de vida;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dirty="0" smtClean="0"/>
              <a:t>Linhas-Guia;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dirty="0" smtClean="0"/>
              <a:t>Aspectos curativos, reabilitação, prevenção e promoção;</a:t>
            </a:r>
          </a:p>
          <a:p>
            <a:pPr lvl="1"/>
            <a:endParaRPr lang="pt-BR" sz="3200" dirty="0" smtClean="0"/>
          </a:p>
          <a:p>
            <a:pPr lvl="1" algn="just">
              <a:buFontTx/>
              <a:buNone/>
            </a:pPr>
            <a:r>
              <a:rPr lang="pt-BR" sz="3200" b="1" dirty="0" smtClean="0">
                <a:solidFill>
                  <a:srgbClr val="008000"/>
                </a:solidFill>
              </a:rPr>
              <a:t>OBS: Atenção Programada é diferente de </a:t>
            </a:r>
            <a:r>
              <a:rPr lang="ja-JP" altLang="pt-BR" sz="3200" b="1" dirty="0" smtClean="0">
                <a:solidFill>
                  <a:srgbClr val="008000"/>
                </a:solidFill>
                <a:latin typeface="Arial"/>
              </a:rPr>
              <a:t>“</a:t>
            </a:r>
            <a:r>
              <a:rPr lang="pt-BR" sz="3200" b="1" dirty="0" smtClean="0">
                <a:solidFill>
                  <a:srgbClr val="008000"/>
                </a:solidFill>
              </a:rPr>
              <a:t>agendamentos</a:t>
            </a:r>
            <a:r>
              <a:rPr lang="ja-JP" altLang="pt-BR" sz="3200" b="1" dirty="0" smtClean="0">
                <a:solidFill>
                  <a:srgbClr val="008000"/>
                </a:solidFill>
                <a:latin typeface="Arial"/>
              </a:rPr>
              <a:t>”</a:t>
            </a:r>
            <a:r>
              <a:rPr lang="pt-BR" sz="3200" b="1" dirty="0" smtClean="0">
                <a:solidFill>
                  <a:srgbClr val="008000"/>
                </a:solidFill>
              </a:rPr>
              <a:t>!</a:t>
            </a:r>
            <a:endParaRPr lang="pt-BR" sz="3200" b="1" dirty="0">
              <a:solidFill>
                <a:srgbClr val="008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8092" y="452787"/>
            <a:ext cx="8465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000" b="1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 ACESSO AOS SITEMAS DE SAÚDE</a:t>
            </a:r>
            <a:endParaRPr lang="pt-BR" sz="4000" b="1" dirty="0">
              <a:solidFill>
                <a:schemeClr val="tx2">
                  <a:lumMod val="7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29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46557" y="1416367"/>
            <a:ext cx="9361759" cy="52096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pt-BR" sz="3200" dirty="0" smtClean="0"/>
              <a:t>Parâmetros das Linhas Guias;</a:t>
            </a: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endParaRPr lang="pt-BR" sz="8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pt-BR" sz="3200" dirty="0" smtClean="0"/>
              <a:t>Características da população-alvo;</a:t>
            </a: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endParaRPr lang="pt-BR" sz="8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pt-BR" sz="3200" dirty="0" smtClean="0"/>
              <a:t>Elaboração pelas UAPS e equipes;</a:t>
            </a: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endParaRPr lang="pt-BR" sz="8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pt-BR" sz="3200" dirty="0" smtClean="0"/>
              <a:t>Capacidade instalada do serviço:</a:t>
            </a:r>
          </a:p>
          <a:p>
            <a:pPr lvl="1">
              <a:lnSpc>
                <a:spcPct val="90000"/>
              </a:lnSpc>
            </a:pPr>
            <a:r>
              <a:rPr lang="pt-BR" sz="2400" dirty="0"/>
              <a:t>Estrutura-física, equipamentos, pessoal, tempo...</a:t>
            </a: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endParaRPr lang="pt-BR" sz="8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pt-BR" sz="3200" dirty="0" err="1" smtClean="0"/>
              <a:t>Pactuação</a:t>
            </a:r>
            <a:r>
              <a:rPr lang="pt-BR" sz="3200" dirty="0" smtClean="0"/>
              <a:t> entre SMS, profissionais e comunidade;</a:t>
            </a: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endParaRPr lang="pt-BR" sz="8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pt-BR" sz="3200" dirty="0" smtClean="0"/>
              <a:t>Agendamento das atividades e consultas: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Evitar filas e espera!</a:t>
            </a: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endParaRPr lang="pt-BR" sz="8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pt-BR" sz="3200" dirty="0" smtClean="0"/>
              <a:t>As metas devem ser, ao mesmo tempo, desafiadoras e factíveis.</a:t>
            </a:r>
            <a:endParaRPr lang="pt-BR" sz="3200" dirty="0"/>
          </a:p>
        </p:txBody>
      </p:sp>
      <p:sp>
        <p:nvSpPr>
          <p:cNvPr id="2" name="Retângulo 1"/>
          <p:cNvSpPr/>
          <p:nvPr/>
        </p:nvSpPr>
        <p:spPr>
          <a:xfrm>
            <a:off x="115910" y="391560"/>
            <a:ext cx="8615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800" b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DIRETRIZES PARA A ORGANIZAÇÃO DA ATENÇÃO PROGRAMADA</a:t>
            </a:r>
            <a:endParaRPr lang="pt-BR" sz="28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25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6977" y="1986167"/>
            <a:ext cx="8213834" cy="3695593"/>
          </a:xfrm>
          <a:prstGeom prst="round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lvl="0" algn="just"/>
            <a:r>
              <a:rPr lang="pt-BR" sz="3200" dirty="0" smtClean="0"/>
              <a:t>A </a:t>
            </a:r>
            <a:r>
              <a:rPr lang="pt-BR" sz="3200" dirty="0"/>
              <a:t>programação é a segunda etapa do Planejamento Local em saúde</a:t>
            </a:r>
            <a:r>
              <a:rPr lang="pt-BR" sz="3200" dirty="0" smtClean="0"/>
              <a:t>.</a:t>
            </a:r>
          </a:p>
          <a:p>
            <a:pPr lvl="0" algn="just"/>
            <a:endParaRPr lang="pt-BR" sz="3200" dirty="0"/>
          </a:p>
          <a:p>
            <a:pPr lvl="0" algn="just"/>
            <a:r>
              <a:rPr lang="pt-BR" sz="3200" dirty="0"/>
              <a:t>Tem como objetivo principal a melhoria da qualidade da saúde da população de um determinado território, focando a pessoa do usuário, a sua família e a sua comunidade</a:t>
            </a:r>
            <a:r>
              <a:rPr lang="pt-BR" sz="3200" dirty="0" smtClean="0"/>
              <a:t>.</a:t>
            </a:r>
            <a:endParaRPr lang="pt-BR" sz="3200" dirty="0"/>
          </a:p>
        </p:txBody>
      </p:sp>
      <p:sp>
        <p:nvSpPr>
          <p:cNvPr id="2" name="Retângulo 1"/>
          <p:cNvSpPr/>
          <p:nvPr/>
        </p:nvSpPr>
        <p:spPr>
          <a:xfrm>
            <a:off x="1245501" y="810227"/>
            <a:ext cx="6601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3600" b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PROGRAMAÇÃO LOCAL</a:t>
            </a:r>
            <a:endParaRPr lang="pt-BR" sz="36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29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1583892" y="407013"/>
            <a:ext cx="62646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B00000"/>
              </a:buClr>
              <a:buSzPct val="90000"/>
            </a:pPr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PROGRAMAÇÃO LOCAL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0000" y="1440000"/>
            <a:ext cx="8352480" cy="52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É um macroprocesso básico da APS, que tem o objetivo de:</a:t>
            </a:r>
          </a:p>
          <a:p>
            <a:pPr marL="531813" lvl="1" indent="-282575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dimensionar as subpopulações com condições de saúde prioritárias;</a:t>
            </a:r>
          </a:p>
          <a:p>
            <a:pPr marL="531813" lvl="1" indent="-282575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analisar a cobertura de atendimento dessas subpopulações;</a:t>
            </a:r>
          </a:p>
          <a:p>
            <a:pPr marL="531813" lvl="1" indent="-282575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definir metas de acompanhamento dos usuários;</a:t>
            </a:r>
          </a:p>
          <a:p>
            <a:pPr marL="531813" lvl="1" indent="-282575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calcular a carga horária da equipe necessária para o atendimento programado;</a:t>
            </a:r>
          </a:p>
          <a:p>
            <a:pPr marL="531813" lvl="1" indent="-282575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analisar a distribuição da carga horária semanal dos profissionais para as várias atividades de atendimento programado ou espontâneo e de educação permanente e gestão;</a:t>
            </a:r>
          </a:p>
          <a:p>
            <a:pPr marL="531813" lvl="1" indent="-282575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estimar o atendimento médio semanal por condição de saúde;</a:t>
            </a:r>
          </a:p>
          <a:p>
            <a:pPr marL="531813" lvl="1" indent="-282575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dimensionar o número de usuários de alto e muito alto risco a serem encaminhados para a AAE;</a:t>
            </a:r>
          </a:p>
          <a:p>
            <a:pPr marL="531813" lvl="1" indent="-282575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dimensionar o quantitativo de exames laboratoriais, gráficos e de imagem necessários para o acompanhamento dos usuários programados;</a:t>
            </a:r>
          </a:p>
          <a:p>
            <a:pPr marL="531813" lvl="1" indent="-282575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monitorar o atendimento programado.</a:t>
            </a:r>
          </a:p>
        </p:txBody>
      </p:sp>
    </p:spTree>
    <p:extLst>
      <p:ext uri="{BB962C8B-B14F-4D97-AF65-F5344CB8AC3E}">
        <p14:creationId xmlns:p14="http://schemas.microsoft.com/office/powerpoint/2010/main" val="21152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0000" y="1440000"/>
            <a:ext cx="8352480" cy="52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É um instrumento de trabalho da equipe de saúde, devendo ser elaborada conjuntamente por todos os profissionais.</a:t>
            </a:r>
          </a:p>
          <a:p>
            <a:pPr marL="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Pode ser consolidada por unidade de saúde, regional / distrito ou município, possibilitando o planejamento ascendente.</a:t>
            </a:r>
          </a:p>
          <a:p>
            <a:pPr marL="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programação é definida com o prazo de 1 ano, devendo ser revisada após 6 meses e monitorada mensalmente.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3892" y="407013"/>
            <a:ext cx="62646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B00000"/>
              </a:buClr>
              <a:buSzPct val="90000"/>
            </a:pPr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PROGRAMAÇÃO LOCAL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164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6977" y="1302409"/>
            <a:ext cx="8213834" cy="4525873"/>
          </a:xfrm>
          <a:prstGeom prst="round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just"/>
            <a:r>
              <a:rPr lang="pt-BR" sz="3200" b="1" u="sng" dirty="0"/>
              <a:t>Operacionalização:</a:t>
            </a:r>
            <a:endParaRPr lang="pt-BR" sz="3200" dirty="0"/>
          </a:p>
          <a:p>
            <a:pPr algn="just"/>
            <a:r>
              <a:rPr lang="pt-BR" sz="3200" dirty="0"/>
              <a:t> </a:t>
            </a:r>
          </a:p>
          <a:p>
            <a:pPr algn="just"/>
            <a:r>
              <a:rPr lang="pt-BR" sz="3200" b="1" dirty="0"/>
              <a:t>Fase preparatória</a:t>
            </a:r>
            <a:r>
              <a:rPr lang="pt-BR" sz="3200" b="1" dirty="0" smtClean="0"/>
              <a:t>:</a:t>
            </a:r>
          </a:p>
          <a:p>
            <a:pPr algn="just"/>
            <a:endParaRPr lang="pt-BR" sz="3200" dirty="0"/>
          </a:p>
          <a:p>
            <a:pPr lvl="0" algn="just"/>
            <a:r>
              <a:rPr lang="pt-BR" sz="3200" dirty="0"/>
              <a:t>Fazer discussão com toda a equipe sobre </a:t>
            </a:r>
            <a:r>
              <a:rPr lang="pt-BR" sz="3200" dirty="0" smtClean="0"/>
              <a:t>o diagnóstico </a:t>
            </a:r>
            <a:r>
              <a:rPr lang="pt-BR" sz="3200" dirty="0"/>
              <a:t>da área de responsabilidade.</a:t>
            </a:r>
          </a:p>
          <a:p>
            <a:pPr lvl="0" algn="just"/>
            <a:r>
              <a:rPr lang="pt-BR" sz="3200" dirty="0"/>
              <a:t>Realizar encontros de toda a equipe para apropriação e organização dos passos para programação </a:t>
            </a:r>
            <a:r>
              <a:rPr lang="pt-BR" sz="3200" dirty="0" smtClean="0"/>
              <a:t>local</a:t>
            </a:r>
            <a:r>
              <a:rPr lang="pt-BR" sz="32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6321" y="355497"/>
            <a:ext cx="475251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B00000"/>
              </a:buClr>
              <a:buSzPct val="90000"/>
            </a:pPr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PROGRAMAÇÃO LOCAL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854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7504" y="4437112"/>
            <a:ext cx="8784976" cy="1584176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340" algn="r">
              <a:spcAft>
                <a:spcPts val="0"/>
              </a:spcAft>
            </a:pPr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Os conceitos fundamentais</a:t>
            </a:r>
          </a:p>
          <a:p>
            <a:pPr marL="180340" algn="r">
              <a:spcAft>
                <a:spcPts val="0"/>
              </a:spcAft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(imagens síntese)</a:t>
            </a: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611560" y="6093296"/>
            <a:ext cx="828092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976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39790" y="1139607"/>
            <a:ext cx="6818208" cy="3695593"/>
          </a:xfrm>
          <a:prstGeom prst="round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lvl="0" algn="just"/>
            <a:endParaRPr lang="pt-BR" sz="3200" dirty="0"/>
          </a:p>
        </p:txBody>
      </p:sp>
      <p:sp>
        <p:nvSpPr>
          <p:cNvPr id="2" name="Rectangle 1"/>
          <p:cNvSpPr/>
          <p:nvPr/>
        </p:nvSpPr>
        <p:spPr>
          <a:xfrm>
            <a:off x="162813" y="1304863"/>
            <a:ext cx="8657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t-BR" sz="2800" b="1" u="sng" dirty="0" smtClean="0"/>
          </a:p>
          <a:p>
            <a:pPr marL="457200" lvl="0" indent="-457200" algn="just">
              <a:buFont typeface="Arial"/>
              <a:buChar char="•"/>
            </a:pPr>
            <a:r>
              <a:rPr lang="pt-BR" sz="2800" dirty="0" smtClean="0"/>
              <a:t>significado e objetivo da programação;</a:t>
            </a:r>
          </a:p>
          <a:p>
            <a:pPr marL="457200" lvl="0" indent="-457200" algn="just">
              <a:buFont typeface="Arial"/>
              <a:buChar char="•"/>
            </a:pPr>
            <a:r>
              <a:rPr lang="pt-BR" sz="2800" dirty="0" smtClean="0"/>
              <a:t>nexo da programação com o diagnóstico local realizado;</a:t>
            </a:r>
          </a:p>
          <a:p>
            <a:pPr marL="457200" lvl="0" indent="-457200" algn="just">
              <a:buFont typeface="Arial"/>
              <a:buChar char="•"/>
            </a:pPr>
            <a:r>
              <a:rPr lang="pt-BR" sz="2800" dirty="0" smtClean="0"/>
              <a:t>definição de prioridades;</a:t>
            </a:r>
          </a:p>
          <a:p>
            <a:pPr marL="457200" lvl="0" indent="-457200" algn="just">
              <a:buFont typeface="Arial"/>
              <a:buChar char="•"/>
            </a:pPr>
            <a:r>
              <a:rPr lang="pt-BR" sz="2800" dirty="0" smtClean="0"/>
              <a:t>definição dos resultados, atividades e metas;</a:t>
            </a:r>
          </a:p>
          <a:p>
            <a:pPr marL="457200" lvl="0" indent="-457200" algn="just">
              <a:buFont typeface="Arial"/>
              <a:buChar char="•"/>
            </a:pPr>
            <a:r>
              <a:rPr lang="pt-BR" sz="2800" dirty="0" smtClean="0"/>
              <a:t>importância da programação para a organização dos serviços prestados à população da área de responsabilidade;</a:t>
            </a:r>
          </a:p>
          <a:p>
            <a:pPr marL="457200" lvl="0" indent="-457200" algn="just">
              <a:buFont typeface="Arial"/>
              <a:buChar char="•"/>
            </a:pPr>
            <a:r>
              <a:rPr lang="pt-BR" sz="2800" dirty="0" smtClean="0"/>
              <a:t>Relação da programação com o monitoramento e avaliação das ações realizadas.</a:t>
            </a:r>
          </a:p>
          <a:p>
            <a:pPr marL="457200" lvl="0" indent="-457200" algn="just">
              <a:buFont typeface="Arial"/>
              <a:buChar char="•"/>
            </a:pP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360609" y="413831"/>
            <a:ext cx="8348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800" b="1" dirty="0" smtClean="0"/>
              <a:t>ORGANIZAÇÃO DOS PASSOS PARA PROGRAMAÇÃO LOCAL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700900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39790" y="1139607"/>
            <a:ext cx="6818208" cy="3695593"/>
          </a:xfrm>
          <a:prstGeom prst="round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lvl="0" algn="just"/>
            <a:endParaRPr lang="pt-BR" sz="3200" dirty="0"/>
          </a:p>
        </p:txBody>
      </p:sp>
      <p:sp>
        <p:nvSpPr>
          <p:cNvPr id="2" name="Rectangle 1"/>
          <p:cNvSpPr/>
          <p:nvPr/>
        </p:nvSpPr>
        <p:spPr>
          <a:xfrm>
            <a:off x="313194" y="1221610"/>
            <a:ext cx="8657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Tx/>
              <a:buChar char="•"/>
            </a:pPr>
            <a:r>
              <a:rPr lang="pt-BR" sz="2400" smtClean="0"/>
              <a:t>instrumento </a:t>
            </a:r>
            <a:r>
              <a:rPr lang="pt-BR" sz="2400" dirty="0"/>
              <a:t>de programação é a Planilha de Programação Local que é organizada por ciclo de vida, patologia ou condição e estratificação por grau </a:t>
            </a:r>
            <a:r>
              <a:rPr lang="pt-BR" sz="2400"/>
              <a:t>de </a:t>
            </a:r>
            <a:r>
              <a:rPr lang="pt-BR" sz="2400" smtClean="0"/>
              <a:t>risco</a:t>
            </a:r>
            <a:endParaRPr lang="pt-BR" sz="2400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75" y="2628742"/>
            <a:ext cx="7175708" cy="403436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98494" y="482208"/>
            <a:ext cx="7089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600" b="1" dirty="0" smtClean="0"/>
              <a:t>INSTRUMENTO DE PROGRAMAÇÃO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16897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2038766" y="547425"/>
            <a:ext cx="586886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B00000"/>
              </a:buClr>
              <a:buSzPct val="90000"/>
            </a:pP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PLANILHA DE PROGRAMAÇÃO</a:t>
            </a: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6094" t="87561" r="59092" b="7282"/>
          <a:stretch/>
        </p:blipFill>
        <p:spPr>
          <a:xfrm>
            <a:off x="503199" y="5318222"/>
            <a:ext cx="6451917" cy="53745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38" y="2564904"/>
            <a:ext cx="4422711" cy="24865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0131" t="87242" r="27775" b="6588"/>
          <a:stretch/>
        </p:blipFill>
        <p:spPr>
          <a:xfrm>
            <a:off x="3095487" y="5877272"/>
            <a:ext cx="5947861" cy="642869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>
          <a:xfrm>
            <a:off x="490938" y="4725144"/>
            <a:ext cx="4422711" cy="2160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0000" y="1440000"/>
            <a:ext cx="8064500" cy="52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planilha inclui várias abas com os passos da programação:</a:t>
            </a:r>
          </a:p>
        </p:txBody>
      </p:sp>
    </p:spTree>
    <p:extLst>
      <p:ext uri="{BB962C8B-B14F-4D97-AF65-F5344CB8AC3E}">
        <p14:creationId xmlns:p14="http://schemas.microsoft.com/office/powerpoint/2010/main" val="182147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9000" y="577549"/>
            <a:ext cx="85328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pt-BR" sz="3200" b="1" dirty="0" smtClean="0"/>
              <a:t>IDENTIFICAÇÃO DA UNIDADE DE SAÚDE</a:t>
            </a:r>
            <a:endParaRPr lang="pt-BR" sz="3200" b="1" dirty="0"/>
          </a:p>
        </p:txBody>
      </p:sp>
      <p:pic>
        <p:nvPicPr>
          <p:cNvPr id="3" name="Picture 2" descr="Captura de Tela 2012-01-01 às 02.10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0900"/>
            <a:ext cx="9144000" cy="26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79" y="2903093"/>
            <a:ext cx="5166554" cy="361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0363" y="66693"/>
            <a:ext cx="8532812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pt-BR" sz="2400" b="0" dirty="0"/>
              <a:t>Deve focar um território:</a:t>
            </a:r>
          </a:p>
          <a:p>
            <a:pPr lvl="1">
              <a:spcBef>
                <a:spcPct val="20000"/>
              </a:spcBef>
              <a:buFont typeface="Arial"/>
              <a:buChar char="•"/>
            </a:pPr>
            <a:r>
              <a:rPr lang="pt-BR" sz="2400" b="0" dirty="0"/>
              <a:t>área de responsabilidade da Unidade de APS;</a:t>
            </a:r>
          </a:p>
          <a:p>
            <a:pPr lvl="1">
              <a:spcBef>
                <a:spcPct val="20000"/>
              </a:spcBef>
              <a:buFont typeface="Arial"/>
              <a:buChar char="•"/>
            </a:pPr>
            <a:r>
              <a:rPr lang="pt-BR" sz="2400" b="0" dirty="0"/>
              <a:t>área de responsabilidade da </a:t>
            </a:r>
            <a:r>
              <a:rPr lang="pt-BR" sz="2400" dirty="0"/>
              <a:t> </a:t>
            </a:r>
            <a:r>
              <a:rPr lang="pt-BR" sz="2400" b="0" dirty="0"/>
              <a:t>Equipe Saúde da Família</a:t>
            </a:r>
          </a:p>
        </p:txBody>
      </p:sp>
      <p:sp>
        <p:nvSpPr>
          <p:cNvPr id="2" name="Rectangle 1"/>
          <p:cNvSpPr/>
          <p:nvPr/>
        </p:nvSpPr>
        <p:spPr>
          <a:xfrm>
            <a:off x="785323" y="1540344"/>
            <a:ext cx="810785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 uma programação de base populacional, o que implica ser feita a partir da população efetivamente cadastrada em cada equipe da ESF.</a:t>
            </a:r>
          </a:p>
        </p:txBody>
      </p:sp>
    </p:spTree>
    <p:extLst>
      <p:ext uri="{BB962C8B-B14F-4D97-AF65-F5344CB8AC3E}">
        <p14:creationId xmlns:p14="http://schemas.microsoft.com/office/powerpoint/2010/main" val="30196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467544" y="548680"/>
            <a:ext cx="6264696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B00000"/>
              </a:buClr>
              <a:buSzPct val="90000"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Programação local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0000" y="1440000"/>
            <a:ext cx="8352480" cy="52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Foca o cuidado programado para as condições de saúde prioritárias: gestação, criança no primeiro ano de vida, hipertensão, diabetes e doença renal crônica.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6094" t="87561" r="59092" b="7282"/>
          <a:stretch/>
        </p:blipFill>
        <p:spPr>
          <a:xfrm>
            <a:off x="2080523" y="2780928"/>
            <a:ext cx="6451917" cy="537459"/>
          </a:xfrm>
          <a:prstGeom prst="rect">
            <a:avLst/>
          </a:prstGeom>
        </p:spPr>
      </p:pic>
      <p:sp>
        <p:nvSpPr>
          <p:cNvPr id="2" name="Retângulo Arredondado 1"/>
          <p:cNvSpPr/>
          <p:nvPr/>
        </p:nvSpPr>
        <p:spPr>
          <a:xfrm>
            <a:off x="5137504" y="2780928"/>
            <a:ext cx="3394936" cy="53745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0000" y="4077072"/>
            <a:ext cx="835248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Realiza a programação por estrato de risco.</a:t>
            </a:r>
          </a:p>
          <a:p>
            <a:pPr marL="0"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Define parâmetros assistenciais que proporcionam consultas, atividades em grupo, exames e outras atividades de cuidado de acordo com a complexidade, dando mais para quem precisa mais.</a:t>
            </a:r>
          </a:p>
          <a:p>
            <a:pPr marL="0"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Define metas de atendimento, a partir da análise da cobertura inicial.</a:t>
            </a:r>
          </a:p>
        </p:txBody>
      </p:sp>
    </p:spTree>
    <p:extLst>
      <p:ext uri="{BB962C8B-B14F-4D97-AF65-F5344CB8AC3E}">
        <p14:creationId xmlns:p14="http://schemas.microsoft.com/office/powerpoint/2010/main" val="78203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6" y="47298"/>
            <a:ext cx="5400000" cy="677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81314" y="2832655"/>
            <a:ext cx="3227746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1973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>
              <a:spcBef>
                <a:spcPct val="50000"/>
              </a:spcBef>
            </a:pPr>
            <a:r>
              <a:rPr lang="pt-BR" sz="2400" b="0" dirty="0"/>
              <a:t>Deve considerar a estratificação de risco </a:t>
            </a:r>
            <a:r>
              <a:rPr lang="pt-BR" sz="2400" b="0" dirty="0" smtClean="0"/>
              <a:t>da </a:t>
            </a:r>
            <a:r>
              <a:rPr lang="pt-BR" sz="2400" b="0" dirty="0"/>
              <a:t>população </a:t>
            </a:r>
            <a:r>
              <a:rPr lang="pt-BR" sz="2400" b="0" dirty="0" smtClean="0"/>
              <a:t>alvo.</a:t>
            </a:r>
            <a:endParaRPr lang="pt-BR" sz="2400" b="0" dirty="0"/>
          </a:p>
        </p:txBody>
      </p:sp>
      <p:sp>
        <p:nvSpPr>
          <p:cNvPr id="2" name="Oval 1"/>
          <p:cNvSpPr/>
          <p:nvPr/>
        </p:nvSpPr>
        <p:spPr>
          <a:xfrm>
            <a:off x="79623" y="3967797"/>
            <a:ext cx="1337733" cy="674053"/>
          </a:xfrm>
          <a:prstGeom prst="ellipse">
            <a:avLst/>
          </a:prstGeom>
          <a:noFill/>
          <a:ln>
            <a:solidFill>
              <a:srgbClr val="D6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623" y="3194050"/>
            <a:ext cx="1337733" cy="393700"/>
          </a:xfrm>
          <a:prstGeom prst="ellipse">
            <a:avLst/>
          </a:prstGeom>
          <a:noFill/>
          <a:ln>
            <a:solidFill>
              <a:srgbClr val="D6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623" y="2476500"/>
            <a:ext cx="1337733" cy="349250"/>
          </a:xfrm>
          <a:prstGeom prst="ellipse">
            <a:avLst/>
          </a:prstGeom>
          <a:noFill/>
          <a:ln>
            <a:solidFill>
              <a:srgbClr val="D6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623" y="4971097"/>
            <a:ext cx="1337733" cy="693103"/>
          </a:xfrm>
          <a:prstGeom prst="ellipse">
            <a:avLst/>
          </a:prstGeom>
          <a:noFill/>
          <a:ln>
            <a:solidFill>
              <a:srgbClr val="D6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623" y="5999797"/>
            <a:ext cx="1337733" cy="693103"/>
          </a:xfrm>
          <a:prstGeom prst="ellipse">
            <a:avLst/>
          </a:prstGeom>
          <a:noFill/>
          <a:ln>
            <a:solidFill>
              <a:srgbClr val="D6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4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467544" y="548680"/>
            <a:ext cx="6264696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B00000"/>
              </a:buClr>
              <a:buSzPct val="90000"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Programação local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0000" y="1440000"/>
            <a:ext cx="8064500" cy="52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1813" lvl="1" indent="-282575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Os parâmetros epidemiológicos são aplicados para dimensionar uma subpopulação com condição de risco de maneira geral e por estratos de riscos.</a:t>
            </a:r>
          </a:p>
          <a:p>
            <a:pPr marL="531813" lvl="1" indent="-282575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Não utiliza os parâmetros de oferta, como consultas por habitante, por exemplo, mas parâmetros epidemiológicos que são baseados em evidências científicas e que são parte das diretrizes clínicas.</a:t>
            </a:r>
          </a:p>
          <a:p>
            <a:pPr marL="531813" lvl="1" indent="-282575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844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42"/>
          <a:stretch/>
        </p:blipFill>
        <p:spPr bwMode="auto">
          <a:xfrm>
            <a:off x="432000" y="720000"/>
            <a:ext cx="8640000" cy="472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e 1"/>
          <p:cNvSpPr/>
          <p:nvPr/>
        </p:nvSpPr>
        <p:spPr>
          <a:xfrm>
            <a:off x="646377" y="2654106"/>
            <a:ext cx="1781503" cy="40990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9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19"/>
          <a:stretch/>
        </p:blipFill>
        <p:spPr bwMode="auto">
          <a:xfrm>
            <a:off x="432000" y="720000"/>
            <a:ext cx="8640000" cy="603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677909" y="2585534"/>
            <a:ext cx="3816000" cy="540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9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457200" y="620688"/>
            <a:ext cx="8507413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escopo último de um sistema de saúde é alcançar resultados clínicos e funcionais para a sua população usuária.</a:t>
            </a:r>
            <a:endParaRPr lang="pt-BR" alt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1775" t="37203" r="28417" b="20469"/>
          <a:stretch/>
        </p:blipFill>
        <p:spPr>
          <a:xfrm>
            <a:off x="1242091" y="1772816"/>
            <a:ext cx="6659819" cy="31832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3"/>
          <p:cNvSpPr/>
          <p:nvPr/>
        </p:nvSpPr>
        <p:spPr>
          <a:xfrm>
            <a:off x="1260079" y="5201905"/>
            <a:ext cx="77045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Para que as relações produtivas se instituam, alguns processos de mudanças devem ser implementados no âmbito dessas relações, o que implica em transformações profundas na atenção à saúde.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259632" y="1858218"/>
            <a:ext cx="3278187" cy="274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CHRONIC CARE MODEL - CCM</a:t>
            </a:r>
          </a:p>
        </p:txBody>
      </p:sp>
      <p:sp>
        <p:nvSpPr>
          <p:cNvPr id="8" name="Retângulo 7"/>
          <p:cNvSpPr/>
          <p:nvPr/>
        </p:nvSpPr>
        <p:spPr>
          <a:xfrm>
            <a:off x="34925" y="6553200"/>
            <a:ext cx="4932363" cy="260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Fonte: As Redes de Atenção à Saúde, Mendes, 2010</a:t>
            </a:r>
          </a:p>
        </p:txBody>
      </p:sp>
    </p:spTree>
    <p:extLst>
      <p:ext uri="{BB962C8B-B14F-4D97-AF65-F5344CB8AC3E}">
        <p14:creationId xmlns:p14="http://schemas.microsoft.com/office/powerpoint/2010/main" val="867780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  <p:bldP spid="2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58"/>
          <a:stretch/>
        </p:blipFill>
        <p:spPr bwMode="auto">
          <a:xfrm>
            <a:off x="432000" y="720000"/>
            <a:ext cx="8640000" cy="454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677909" y="2656752"/>
            <a:ext cx="2160000" cy="40990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10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58"/>
          <a:stretch/>
        </p:blipFill>
        <p:spPr bwMode="auto">
          <a:xfrm>
            <a:off x="432000" y="720000"/>
            <a:ext cx="8640000" cy="454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e 4"/>
          <p:cNvSpPr/>
          <p:nvPr/>
        </p:nvSpPr>
        <p:spPr>
          <a:xfrm>
            <a:off x="677909" y="2625235"/>
            <a:ext cx="2880000" cy="468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97"/>
          <a:stretch/>
        </p:blipFill>
        <p:spPr bwMode="auto">
          <a:xfrm>
            <a:off x="430604" y="720000"/>
            <a:ext cx="8640000" cy="462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677909" y="2655903"/>
            <a:ext cx="2412000" cy="468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3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467544" y="548680"/>
            <a:ext cx="6264696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B00000"/>
              </a:buClr>
              <a:buSzPct val="90000"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Programação local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0000" y="1440000"/>
            <a:ext cx="5184128" cy="52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programação possibilita:</a:t>
            </a:r>
          </a:p>
          <a:p>
            <a:pPr marL="363538" lvl="1" indent="-276225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+mj-lt"/>
              <a:buAutoNum type="romanLcPeriod"/>
              <a:tabLst>
                <a:tab pos="0" algn="l"/>
              </a:tabLst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Uma hipótese de equilíbrio da carga horária semanal por profissional, entre demanda programada, demanda espontânea e atividades de educação permanente e gestão.</a:t>
            </a:r>
          </a:p>
          <a:p>
            <a:pPr marL="363538" lvl="1" indent="-276225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+mj-lt"/>
              <a:buAutoNum type="romanLcPeriod"/>
              <a:tabLst>
                <a:tab pos="0" algn="l"/>
              </a:tabLst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 número médio estimado de atendimentos semanais, por atividade e profissional, permitindo o desenho da agenda.</a:t>
            </a:r>
          </a:p>
          <a:p>
            <a:pPr marL="363538" lvl="1" indent="-276225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+mj-lt"/>
              <a:buAutoNum type="romanLcPeriod"/>
              <a:tabLst>
                <a:tab pos="0" algn="l"/>
              </a:tabLst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 dimensionamento estimativo do número de usuários de alto e muito alto risco que devem ser encaminhados para a AAE.</a:t>
            </a:r>
          </a:p>
          <a:p>
            <a:pPr marL="363538" lvl="1" indent="-276225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+mj-lt"/>
              <a:buAutoNum type="romanLcPeriod"/>
              <a:tabLst>
                <a:tab pos="0" algn="l"/>
              </a:tabLst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 dimensionamento estimativo do número de exames laboratoriais, gráficos e de imagem necessários para o acompanhamento dos usuários.</a:t>
            </a:r>
          </a:p>
          <a:p>
            <a:pPr marL="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42" y="2060848"/>
            <a:ext cx="3172986" cy="78294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b="56288"/>
          <a:stretch/>
        </p:blipFill>
        <p:spPr>
          <a:xfrm>
            <a:off x="5724128" y="2924944"/>
            <a:ext cx="3172986" cy="83583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3856980"/>
            <a:ext cx="3172986" cy="151623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b="26622"/>
          <a:stretch/>
        </p:blipFill>
        <p:spPr>
          <a:xfrm>
            <a:off x="5748721" y="5445225"/>
            <a:ext cx="317298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17514"/>
              </p:ext>
            </p:extLst>
          </p:nvPr>
        </p:nvGraphicFramePr>
        <p:xfrm>
          <a:off x="568106" y="4377800"/>
          <a:ext cx="7661928" cy="2181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071"/>
                <a:gridCol w="1482071"/>
                <a:gridCol w="1482071"/>
                <a:gridCol w="1482071"/>
                <a:gridCol w="219067"/>
                <a:gridCol w="1514577"/>
              </a:tblGrid>
              <a:tr h="51391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RISCO</a:t>
                      </a:r>
                      <a:endParaRPr lang="pt-BR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MÉDICO</a:t>
                      </a:r>
                      <a:endParaRPr lang="pt-BR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ENFERMEIRO</a:t>
                      </a:r>
                      <a:endParaRPr lang="pt-BR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TOTAL</a:t>
                      </a:r>
                      <a:endParaRPr lang="pt-BR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ATENÇÃO</a:t>
                      </a:r>
                      <a:r>
                        <a:rPr lang="pt-BR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SECUNDÁRIA</a:t>
                      </a:r>
                      <a:endParaRPr lang="pt-BR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912">
                <a:tc>
                  <a:txBody>
                    <a:bodyPr/>
                    <a:lstStyle/>
                    <a:p>
                      <a:pPr marL="95250" indent="0" algn="l">
                        <a:tabLst>
                          <a:tab pos="173038" algn="l"/>
                        </a:tabLst>
                      </a:pPr>
                      <a:r>
                        <a:rPr lang="pt-BR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Baixo</a:t>
                      </a:r>
                      <a:endParaRPr lang="pt-BR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t-BR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t-BR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pt-BR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Não</a:t>
                      </a:r>
                      <a:endParaRPr lang="pt-BR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912">
                <a:tc>
                  <a:txBody>
                    <a:bodyPr/>
                    <a:lstStyle/>
                    <a:p>
                      <a:pPr marL="95250" indent="0" algn="l" defTabSz="457200" rtl="0" eaLnBrk="1" latinLnBrk="0" hangingPunct="1">
                        <a:tabLst>
                          <a:tab pos="173038" algn="l"/>
                        </a:tabLst>
                      </a:pPr>
                      <a:r>
                        <a:rPr lang="pt-BR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Médio</a:t>
                      </a:r>
                      <a:endParaRPr lang="pt-BR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t-BR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t-BR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pt-BR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Não</a:t>
                      </a:r>
                      <a:endParaRPr lang="pt-BR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912">
                <a:tc>
                  <a:txBody>
                    <a:bodyPr/>
                    <a:lstStyle/>
                    <a:p>
                      <a:pPr marL="95250" indent="0" algn="l" defTabSz="457200" rtl="0" eaLnBrk="1" latinLnBrk="0" hangingPunct="1">
                        <a:tabLst>
                          <a:tab pos="173038" algn="l"/>
                        </a:tabLst>
                      </a:pPr>
                      <a:r>
                        <a:rPr lang="pt-BR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Alto</a:t>
                      </a:r>
                      <a:endParaRPr lang="pt-BR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t-BR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t-BR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pt-BR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pt-BR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46" y="679020"/>
            <a:ext cx="8644523" cy="351436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/>
        </p:blipFill>
        <p:spPr bwMode="auto">
          <a:xfrm>
            <a:off x="108000" y="73448"/>
            <a:ext cx="9000000" cy="52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9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562761"/>
            <a:ext cx="9000000" cy="519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288453"/>
              </p:ext>
            </p:extLst>
          </p:nvPr>
        </p:nvGraphicFramePr>
        <p:xfrm>
          <a:off x="1508234" y="4627623"/>
          <a:ext cx="1620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000"/>
                <a:gridCol w="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30</a:t>
                      </a:r>
                      <a:endParaRPr lang="pt-BR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15</a:t>
                      </a:r>
                      <a:endParaRPr lang="pt-B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72162"/>
              </p:ext>
            </p:extLst>
          </p:nvPr>
        </p:nvGraphicFramePr>
        <p:xfrm>
          <a:off x="3205701" y="4627623"/>
          <a:ext cx="403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00"/>
                <a:gridCol w="806400"/>
                <a:gridCol w="806400"/>
                <a:gridCol w="806400"/>
                <a:gridCol w="80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30</a:t>
                      </a:r>
                      <a:endParaRPr lang="pt-BR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15</a:t>
                      </a:r>
                      <a:endParaRPr lang="pt-B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15</a:t>
                      </a:r>
                      <a:endParaRPr lang="pt-B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60</a:t>
                      </a:r>
                      <a:endParaRPr lang="pt-B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60</a:t>
                      </a:r>
                      <a:endParaRPr lang="pt-B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04576"/>
              </p:ext>
            </p:extLst>
          </p:nvPr>
        </p:nvGraphicFramePr>
        <p:xfrm>
          <a:off x="7307425" y="4627623"/>
          <a:ext cx="810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15</a:t>
                      </a:r>
                      <a:endParaRPr lang="pt-B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52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372238"/>
            <a:ext cx="9000000" cy="222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466192" y="906727"/>
            <a:ext cx="972000" cy="16920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59362" y="906727"/>
            <a:ext cx="972000" cy="16920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245968" y="906727"/>
            <a:ext cx="972000" cy="16920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123583" y="906727"/>
            <a:ext cx="972000" cy="16920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10800000">
            <a:off x="6367905" y="2622897"/>
            <a:ext cx="515918" cy="66215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 rot="10800000">
            <a:off x="7844609" y="2622897"/>
            <a:ext cx="515918" cy="66215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3850" y="3369955"/>
            <a:ext cx="8640763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E60000"/>
              </a:buClr>
              <a:buSzPct val="80000"/>
              <a:buFont typeface="Wingdings" charset="0"/>
              <a:buChar char="§"/>
            </a:pPr>
            <a:r>
              <a:rPr lang="pt-BR" sz="2200" b="0" dirty="0">
                <a:solidFill>
                  <a:srgbClr val="CC0000"/>
                </a:solidFill>
              </a:rPr>
              <a:t>Parâmetro de equilíbrio</a:t>
            </a:r>
            <a:r>
              <a:rPr lang="pt-BR" sz="2200" b="0" dirty="0"/>
              <a:t> para a agenda dos profissionais, deve-se garantir:</a:t>
            </a:r>
          </a:p>
          <a:p>
            <a:pPr lvl="1">
              <a:buClr>
                <a:srgbClr val="E60000"/>
              </a:buClr>
              <a:buSzPct val="80000"/>
              <a:buFont typeface="Wingdings" charset="0"/>
              <a:buChar char="§"/>
            </a:pPr>
            <a:r>
              <a:rPr lang="pt-BR" sz="2200" b="0" dirty="0"/>
              <a:t>50 a 60% do tempo seja dedicado à atenção programada e</a:t>
            </a:r>
          </a:p>
          <a:p>
            <a:pPr lvl="1">
              <a:buClr>
                <a:srgbClr val="E60000"/>
              </a:buClr>
              <a:buSzPct val="80000"/>
              <a:buFont typeface="Wingdings" charset="0"/>
              <a:buChar char="§"/>
            </a:pPr>
            <a:r>
              <a:rPr lang="pt-BR" sz="2200" b="0" dirty="0"/>
              <a:t>40 a 50% ao atendimento da demanda espontânea, à educação permanente e às atividades administrativas.</a:t>
            </a:r>
          </a:p>
          <a:p>
            <a:pPr>
              <a:spcBef>
                <a:spcPct val="40000"/>
              </a:spcBef>
              <a:buClr>
                <a:srgbClr val="E60000"/>
              </a:buClr>
              <a:buSzPct val="80000"/>
              <a:buFont typeface="Wingdings" charset="0"/>
              <a:buChar char="§"/>
            </a:pPr>
            <a:r>
              <a:rPr lang="pt-BR" sz="2200" b="0" dirty="0"/>
              <a:t>Caso não seja alcançado este equilíbrio, deve-se </a:t>
            </a:r>
            <a:r>
              <a:rPr lang="pt-BR" sz="2200" b="0" dirty="0">
                <a:solidFill>
                  <a:srgbClr val="CC0000"/>
                </a:solidFill>
              </a:rPr>
              <a:t>retornar às planilhas de programação</a:t>
            </a:r>
            <a:r>
              <a:rPr lang="pt-BR" sz="2200" b="0" dirty="0"/>
              <a:t>, definir as </a:t>
            </a:r>
            <a:r>
              <a:rPr lang="pt-BR" sz="2200" b="0" dirty="0">
                <a:solidFill>
                  <a:srgbClr val="CC0000"/>
                </a:solidFill>
              </a:rPr>
              <a:t>prioridades do atendimento</a:t>
            </a:r>
            <a:r>
              <a:rPr lang="pt-BR" sz="2200" b="0" dirty="0"/>
              <a:t> e </a:t>
            </a:r>
            <a:r>
              <a:rPr lang="pt-BR" sz="2200" b="0" dirty="0">
                <a:solidFill>
                  <a:srgbClr val="CC0000"/>
                </a:solidFill>
              </a:rPr>
              <a:t>rever as metas</a:t>
            </a:r>
            <a:r>
              <a:rPr lang="pt-BR" sz="2200" b="0" dirty="0"/>
              <a:t> progressivas definidas na programação das atividades em cada ciclo de vida.</a:t>
            </a:r>
          </a:p>
        </p:txBody>
      </p:sp>
    </p:spTree>
    <p:extLst>
      <p:ext uri="{BB962C8B-B14F-4D97-AF65-F5344CB8AC3E}">
        <p14:creationId xmlns:p14="http://schemas.microsoft.com/office/powerpoint/2010/main" val="172796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720000"/>
            <a:ext cx="9000000" cy="586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eta para baixo 10"/>
          <p:cNvSpPr/>
          <p:nvPr/>
        </p:nvSpPr>
        <p:spPr>
          <a:xfrm rot="19173295">
            <a:off x="7622353" y="1508532"/>
            <a:ext cx="515918" cy="66215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 rot="19200000">
            <a:off x="7622353" y="4710651"/>
            <a:ext cx="515918" cy="66215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6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0"/>
            <a:ext cx="9000000" cy="432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4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080000"/>
            <a:ext cx="9000000" cy="56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2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890" y="377904"/>
            <a:ext cx="9140221" cy="6102193"/>
            <a:chOff x="1579693" y="1462214"/>
            <a:chExt cx="7380000" cy="5260667"/>
          </a:xfrm>
        </p:grpSpPr>
        <p:grpSp>
          <p:nvGrpSpPr>
            <p:cNvPr id="8" name="Grupo 7"/>
            <p:cNvGrpSpPr>
              <a:grpSpLocks noChangeAspect="1"/>
            </p:cNvGrpSpPr>
            <p:nvPr/>
          </p:nvGrpSpPr>
          <p:grpSpPr>
            <a:xfrm>
              <a:off x="2045136" y="1919827"/>
              <a:ext cx="6499317" cy="4803054"/>
              <a:chOff x="971600" y="640412"/>
              <a:chExt cx="7092000" cy="5241055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19392"/>
              <a:stretch/>
            </p:blipFill>
            <p:spPr bwMode="auto">
              <a:xfrm>
                <a:off x="971600" y="640412"/>
                <a:ext cx="7092000" cy="5059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4170" y="4905612"/>
                <a:ext cx="1445808" cy="9758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4905612"/>
                <a:ext cx="1790416" cy="975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2059" y="4905612"/>
                <a:ext cx="1486631" cy="975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579693" y="1462214"/>
              <a:ext cx="7380000" cy="28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 eaLnBrk="0" hangingPunct="0"/>
              <a:r>
                <a:rPr lang="pt-BR" sz="2400" b="1" dirty="0">
                  <a:solidFill>
                    <a:srgbClr val="B00000"/>
                  </a:solidFill>
                  <a:latin typeface="Trebuchet MS" panose="020B0603020202020204" pitchFamily="34" charset="0"/>
                </a:rPr>
                <a:t>O MODELO DE ATENÇÃO ÀS CONDIÇÕES CRÔNICAS (MACC)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918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080000"/>
            <a:ext cx="9000000" cy="502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46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7504" y="4437112"/>
            <a:ext cx="8784976" cy="1584176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340" algn="r">
              <a:spcAft>
                <a:spcPts val="0"/>
              </a:spcAft>
            </a:pPr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O monitoramento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611560" y="6093296"/>
            <a:ext cx="828092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97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467544" y="548680"/>
            <a:ext cx="842493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B00000"/>
              </a:buClr>
              <a:buSzPct val="90000"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 monitoramento das atividades programadas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0000" y="1440000"/>
            <a:ext cx="8352480" cy="52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Todas as atividades programadas deverão ser monitoradas pela equipe, com uma periodicidade minimamente mensal.</a:t>
            </a:r>
          </a:p>
          <a:p>
            <a:pPr marL="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Utilizar a aba de monitoramento, registrando o total de atividades especificadas e analisando o percentual alcançado no período e o acumulado para o ano de programação.</a:t>
            </a:r>
          </a:p>
          <a:p>
            <a:pPr marL="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4078065"/>
            <a:ext cx="8424000" cy="15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rIns="3960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340" algn="r">
              <a:spcAft>
                <a:spcPts val="0"/>
              </a:spcAft>
            </a:pPr>
            <a:endParaRPr lang="pt-BR" sz="96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340" algn="r">
              <a:spcAft>
                <a:spcPts val="0"/>
              </a:spcAft>
            </a:pPr>
            <a:endParaRPr lang="pt-BR" sz="96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340" algn="r">
              <a:spcAft>
                <a:spcPts val="0"/>
              </a:spcAft>
            </a:pPr>
            <a:endParaRPr lang="pt-BR" sz="66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340" algn="r">
              <a:spcAft>
                <a:spcPts val="0"/>
              </a:spcAft>
            </a:pPr>
            <a:r>
              <a:rPr lang="pt-BR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Obrigada!</a:t>
            </a:r>
            <a:endParaRPr lang="pt-BR" sz="54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340" algn="r">
              <a:spcBef>
                <a:spcPts val="1200"/>
              </a:spcBef>
              <a:spcAft>
                <a:spcPts val="0"/>
              </a:spcAft>
            </a:pPr>
            <a:endParaRPr lang="pt-BR" sz="54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>
            <a:off x="9525" y="963613"/>
            <a:ext cx="3276600" cy="5867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206375" y="1152525"/>
            <a:ext cx="2925763" cy="2570163"/>
            <a:chOff x="251520" y="860456"/>
            <a:chExt cx="3599880" cy="2570126"/>
          </a:xfrm>
        </p:grpSpPr>
        <p:grpSp>
          <p:nvGrpSpPr>
            <p:cNvPr id="24616" name="Grupo 7"/>
            <p:cNvGrpSpPr>
              <a:grpSpLocks/>
            </p:cNvGrpSpPr>
            <p:nvPr/>
          </p:nvGrpSpPr>
          <p:grpSpPr bwMode="auto">
            <a:xfrm>
              <a:off x="251520" y="860456"/>
              <a:ext cx="3599880" cy="2570126"/>
              <a:chOff x="251520" y="1345728"/>
              <a:chExt cx="3708000" cy="1893777"/>
            </a:xfrm>
          </p:grpSpPr>
          <p:sp>
            <p:nvSpPr>
              <p:cNvPr id="50" name="Triângulo isósceles 49"/>
              <p:cNvSpPr/>
              <p:nvPr/>
            </p:nvSpPr>
            <p:spPr>
              <a:xfrm>
                <a:off x="251520" y="1345728"/>
                <a:ext cx="3708000" cy="1439926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2000" b="1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1" name="Triângulo isósceles 50"/>
              <p:cNvSpPr/>
              <p:nvPr/>
            </p:nvSpPr>
            <p:spPr>
              <a:xfrm>
                <a:off x="251520" y="1799579"/>
                <a:ext cx="3708000" cy="1439926"/>
              </a:xfrm>
              <a:prstGeom prst="triangl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2000" b="1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49" name="Elipse 48"/>
            <p:cNvSpPr/>
            <p:nvPr/>
          </p:nvSpPr>
          <p:spPr>
            <a:xfrm>
              <a:off x="1835624" y="1052541"/>
              <a:ext cx="431672" cy="36035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5</a:t>
              </a:r>
            </a:p>
          </p:txBody>
        </p:sp>
      </p:grpSp>
      <p:grpSp>
        <p:nvGrpSpPr>
          <p:cNvPr id="4" name="Grupo 19"/>
          <p:cNvGrpSpPr>
            <a:grpSpLocks/>
          </p:cNvGrpSpPr>
          <p:nvPr/>
        </p:nvGrpSpPr>
        <p:grpSpPr bwMode="auto">
          <a:xfrm>
            <a:off x="206375" y="3505200"/>
            <a:ext cx="398463" cy="2376488"/>
            <a:chOff x="251520" y="3213240"/>
            <a:chExt cx="489358" cy="2376000"/>
          </a:xfrm>
        </p:grpSpPr>
        <p:sp>
          <p:nvSpPr>
            <p:cNvPr id="53" name="Retângulo 52"/>
            <p:cNvSpPr/>
            <p:nvPr/>
          </p:nvSpPr>
          <p:spPr>
            <a:xfrm>
              <a:off x="251520" y="3213240"/>
              <a:ext cx="489358" cy="23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 b="1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4" name="Elipse 53"/>
            <p:cNvSpPr/>
            <p:nvPr/>
          </p:nvSpPr>
          <p:spPr>
            <a:xfrm>
              <a:off x="280765" y="4221096"/>
              <a:ext cx="430868" cy="3602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</p:grpSp>
      <p:grpSp>
        <p:nvGrpSpPr>
          <p:cNvPr id="5" name="Grupo 20"/>
          <p:cNvGrpSpPr>
            <a:grpSpLocks/>
          </p:cNvGrpSpPr>
          <p:nvPr/>
        </p:nvGrpSpPr>
        <p:grpSpPr bwMode="auto">
          <a:xfrm>
            <a:off x="2735263" y="3505200"/>
            <a:ext cx="396875" cy="2376488"/>
            <a:chOff x="3362562" y="3213240"/>
            <a:chExt cx="489358" cy="2376000"/>
          </a:xfrm>
        </p:grpSpPr>
        <p:sp>
          <p:nvSpPr>
            <p:cNvPr id="56" name="Retângulo 55"/>
            <p:cNvSpPr/>
            <p:nvPr/>
          </p:nvSpPr>
          <p:spPr>
            <a:xfrm>
              <a:off x="3362562" y="3213240"/>
              <a:ext cx="489358" cy="2376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 b="1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7" name="Elipse 56"/>
            <p:cNvSpPr/>
            <p:nvPr/>
          </p:nvSpPr>
          <p:spPr>
            <a:xfrm>
              <a:off x="3391923" y="4221096"/>
              <a:ext cx="430635" cy="3602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</a:p>
          </p:txBody>
        </p:sp>
      </p:grpSp>
      <p:grpSp>
        <p:nvGrpSpPr>
          <p:cNvPr id="6" name="Grupo 21"/>
          <p:cNvGrpSpPr>
            <a:grpSpLocks/>
          </p:cNvGrpSpPr>
          <p:nvPr/>
        </p:nvGrpSpPr>
        <p:grpSpPr bwMode="auto">
          <a:xfrm>
            <a:off x="206375" y="3105150"/>
            <a:ext cx="2925763" cy="400050"/>
            <a:chOff x="251520" y="2813376"/>
            <a:chExt cx="3599880" cy="399600"/>
          </a:xfrm>
        </p:grpSpPr>
        <p:sp>
          <p:nvSpPr>
            <p:cNvPr id="59" name="Retângulo 4"/>
            <p:cNvSpPr/>
            <p:nvPr/>
          </p:nvSpPr>
          <p:spPr>
            <a:xfrm>
              <a:off x="251520" y="2813376"/>
              <a:ext cx="3599880" cy="399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 b="1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0" name="Elipse 59"/>
            <p:cNvSpPr/>
            <p:nvPr/>
          </p:nvSpPr>
          <p:spPr>
            <a:xfrm>
              <a:off x="1835624" y="2853019"/>
              <a:ext cx="431672" cy="35995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</a:p>
          </p:txBody>
        </p:sp>
      </p:grpSp>
      <p:grpSp>
        <p:nvGrpSpPr>
          <p:cNvPr id="7" name="Grupo 28"/>
          <p:cNvGrpSpPr>
            <a:grpSpLocks/>
          </p:cNvGrpSpPr>
          <p:nvPr/>
        </p:nvGrpSpPr>
        <p:grpSpPr bwMode="auto">
          <a:xfrm>
            <a:off x="3565859" y="5985376"/>
            <a:ext cx="5466384" cy="828000"/>
            <a:chOff x="3779912" y="1476078"/>
            <a:chExt cx="5760041" cy="827169"/>
          </a:xfrm>
        </p:grpSpPr>
        <p:sp>
          <p:nvSpPr>
            <p:cNvPr id="62" name="Retângulo 61"/>
            <p:cNvSpPr/>
            <p:nvPr/>
          </p:nvSpPr>
          <p:spPr>
            <a:xfrm>
              <a:off x="4140312" y="1476078"/>
              <a:ext cx="5399641" cy="827169"/>
            </a:xfrm>
            <a:prstGeom prst="rect">
              <a:avLst/>
            </a:prstGeom>
            <a:solidFill>
              <a:srgbClr val="BAC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Intervenções na Estrutura e Macroprocessos e Microprocessos Básicos</a:t>
              </a:r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3779912" y="1476078"/>
              <a:ext cx="376277" cy="8271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grpSp>
        <p:nvGrpSpPr>
          <p:cNvPr id="8" name="Grupo 30"/>
          <p:cNvGrpSpPr>
            <a:grpSpLocks/>
          </p:cNvGrpSpPr>
          <p:nvPr/>
        </p:nvGrpSpPr>
        <p:grpSpPr bwMode="auto">
          <a:xfrm>
            <a:off x="3567447" y="5085368"/>
            <a:ext cx="5466384" cy="828000"/>
            <a:chOff x="3779912" y="1403549"/>
            <a:chExt cx="5760041" cy="827169"/>
          </a:xfrm>
        </p:grpSpPr>
        <p:sp>
          <p:nvSpPr>
            <p:cNvPr id="65" name="Retângulo 64"/>
            <p:cNvSpPr/>
            <p:nvPr/>
          </p:nvSpPr>
          <p:spPr>
            <a:xfrm>
              <a:off x="4140311" y="1403549"/>
              <a:ext cx="5399642" cy="8271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Macroprocessos de Atenção aos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Eventos Agudos</a:t>
              </a:r>
            </a:p>
          </p:txBody>
        </p:sp>
        <p:sp>
          <p:nvSpPr>
            <p:cNvPr id="66" name="Retângulo 65"/>
            <p:cNvSpPr/>
            <p:nvPr/>
          </p:nvSpPr>
          <p:spPr>
            <a:xfrm>
              <a:off x="3779912" y="1403549"/>
              <a:ext cx="376276" cy="8271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9" name="Grupo 33"/>
          <p:cNvGrpSpPr>
            <a:grpSpLocks/>
          </p:cNvGrpSpPr>
          <p:nvPr/>
        </p:nvGrpSpPr>
        <p:grpSpPr bwMode="auto">
          <a:xfrm>
            <a:off x="3567447" y="4185176"/>
            <a:ext cx="5464825" cy="828000"/>
            <a:chOff x="3779912" y="1476079"/>
            <a:chExt cx="5758398" cy="828993"/>
          </a:xfrm>
        </p:grpSpPr>
        <p:sp>
          <p:nvSpPr>
            <p:cNvPr id="68" name="Retângulo 67"/>
            <p:cNvSpPr/>
            <p:nvPr/>
          </p:nvSpPr>
          <p:spPr>
            <a:xfrm>
              <a:off x="4140311" y="1476079"/>
              <a:ext cx="5397999" cy="82899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Macroprocessos de Atenção às Condições Crônicas não agudizadas, Enfermidades e Pessoas Hiperutilizadoras</a:t>
              </a:r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3779912" y="1476079"/>
              <a:ext cx="376276" cy="8289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10" name="Grupo 36"/>
          <p:cNvGrpSpPr>
            <a:grpSpLocks/>
          </p:cNvGrpSpPr>
          <p:nvPr/>
        </p:nvGrpSpPr>
        <p:grpSpPr bwMode="auto">
          <a:xfrm>
            <a:off x="3567447" y="3285168"/>
            <a:ext cx="5466384" cy="828000"/>
            <a:chOff x="3779912" y="1476078"/>
            <a:chExt cx="5760041" cy="828994"/>
          </a:xfrm>
        </p:grpSpPr>
        <p:sp>
          <p:nvSpPr>
            <p:cNvPr id="71" name="Retângulo 70"/>
            <p:cNvSpPr/>
            <p:nvPr/>
          </p:nvSpPr>
          <p:spPr>
            <a:xfrm>
              <a:off x="4140311" y="1476078"/>
              <a:ext cx="5399642" cy="828994"/>
            </a:xfrm>
            <a:prstGeom prst="rect">
              <a:avLst/>
            </a:prstGeom>
            <a:solidFill>
              <a:srgbClr val="FFE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Macroprocessos 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Atenção Preventiva</a:t>
              </a:r>
            </a:p>
          </p:txBody>
        </p:sp>
        <p:sp>
          <p:nvSpPr>
            <p:cNvPr id="72" name="Retângulo 71"/>
            <p:cNvSpPr/>
            <p:nvPr/>
          </p:nvSpPr>
          <p:spPr>
            <a:xfrm>
              <a:off x="3779912" y="1476078"/>
              <a:ext cx="376276" cy="8289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grpSp>
        <p:nvGrpSpPr>
          <p:cNvPr id="11" name="Grupo 39"/>
          <p:cNvGrpSpPr>
            <a:grpSpLocks/>
          </p:cNvGrpSpPr>
          <p:nvPr/>
        </p:nvGrpSpPr>
        <p:grpSpPr bwMode="auto">
          <a:xfrm>
            <a:off x="3567447" y="2384976"/>
            <a:ext cx="5466384" cy="828362"/>
            <a:chOff x="3779912" y="1484888"/>
            <a:chExt cx="5760041" cy="827533"/>
          </a:xfrm>
        </p:grpSpPr>
        <p:sp>
          <p:nvSpPr>
            <p:cNvPr id="74" name="Retângulo 73"/>
            <p:cNvSpPr/>
            <p:nvPr/>
          </p:nvSpPr>
          <p:spPr>
            <a:xfrm>
              <a:off x="4140311" y="1484888"/>
              <a:ext cx="5399642" cy="8271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Macroprocessos de</a:t>
              </a:r>
            </a:p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Demandas Administrativas</a:t>
              </a:r>
            </a:p>
          </p:txBody>
        </p:sp>
        <p:sp>
          <p:nvSpPr>
            <p:cNvPr id="75" name="Retângulo 74"/>
            <p:cNvSpPr/>
            <p:nvPr/>
          </p:nvSpPr>
          <p:spPr>
            <a:xfrm>
              <a:off x="3779912" y="1485250"/>
              <a:ext cx="376276" cy="82717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pic>
        <p:nvPicPr>
          <p:cNvPr id="76" name="Imagem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3296" r="14511" b="2827"/>
          <a:stretch>
            <a:fillRect/>
          </a:stretch>
        </p:blipFill>
        <p:spPr bwMode="auto">
          <a:xfrm>
            <a:off x="804863" y="4679950"/>
            <a:ext cx="9445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m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r="9233"/>
          <a:stretch>
            <a:fillRect/>
          </a:stretch>
        </p:blipFill>
        <p:spPr bwMode="auto">
          <a:xfrm>
            <a:off x="1579563" y="3722688"/>
            <a:ext cx="1127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4"/>
          <p:cNvGrpSpPr/>
          <p:nvPr/>
        </p:nvGrpSpPr>
        <p:grpSpPr>
          <a:xfrm>
            <a:off x="205936" y="5805264"/>
            <a:ext cx="2925904" cy="389232"/>
            <a:chOff x="251520" y="5600472"/>
            <a:chExt cx="3599880" cy="360040"/>
          </a:xfrm>
          <a:solidFill>
            <a:schemeClr val="accent1">
              <a:lumMod val="75000"/>
            </a:schemeClr>
          </a:solidFill>
        </p:grpSpPr>
        <p:sp>
          <p:nvSpPr>
            <p:cNvPr id="79" name="Retângulo 78"/>
            <p:cNvSpPr/>
            <p:nvPr/>
          </p:nvSpPr>
          <p:spPr>
            <a:xfrm>
              <a:off x="251520" y="5613996"/>
              <a:ext cx="3599880" cy="333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 b="1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0" name="Elipse 79"/>
            <p:cNvSpPr/>
            <p:nvPr/>
          </p:nvSpPr>
          <p:spPr>
            <a:xfrm>
              <a:off x="1835436" y="5600472"/>
              <a:ext cx="432048" cy="36004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567600" y="548864"/>
            <a:ext cx="5472000" cy="828000"/>
            <a:chOff x="3567600" y="476672"/>
            <a:chExt cx="5472000" cy="828000"/>
          </a:xfrm>
        </p:grpSpPr>
        <p:sp>
          <p:nvSpPr>
            <p:cNvPr id="82" name="Retângulo 81"/>
            <p:cNvSpPr/>
            <p:nvPr/>
          </p:nvSpPr>
          <p:spPr bwMode="auto">
            <a:xfrm>
              <a:off x="3567600" y="476672"/>
              <a:ext cx="5472000" cy="82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Macroprocessos de</a:t>
              </a:r>
            </a:p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Autocuidado Apoiado</a:t>
              </a:r>
            </a:p>
          </p:txBody>
        </p:sp>
        <p:pic>
          <p:nvPicPr>
            <p:cNvPr id="24599" name="Imagem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r="9233"/>
            <a:stretch>
              <a:fillRect/>
            </a:stretch>
          </p:blipFill>
          <p:spPr bwMode="auto">
            <a:xfrm>
              <a:off x="3676903" y="626904"/>
              <a:ext cx="535057" cy="419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upo 1"/>
          <p:cNvGrpSpPr>
            <a:grpSpLocks/>
          </p:cNvGrpSpPr>
          <p:nvPr/>
        </p:nvGrpSpPr>
        <p:grpSpPr bwMode="auto">
          <a:xfrm>
            <a:off x="3567599" y="1484968"/>
            <a:ext cx="5472000" cy="828000"/>
            <a:chOff x="3418666" y="5229278"/>
            <a:chExt cx="5764515" cy="827168"/>
          </a:xfrm>
        </p:grpSpPr>
        <p:sp>
          <p:nvSpPr>
            <p:cNvPr id="85" name="Retângulo 84"/>
            <p:cNvSpPr/>
            <p:nvPr/>
          </p:nvSpPr>
          <p:spPr>
            <a:xfrm>
              <a:off x="3418666" y="5229278"/>
              <a:ext cx="5764515" cy="827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Macroprocessos 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Atenção Domiciliar</a:t>
              </a:r>
            </a:p>
          </p:txBody>
        </p:sp>
        <p:pic>
          <p:nvPicPr>
            <p:cNvPr id="24597" name="Imagem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9" t="3296" r="14511" b="2827"/>
            <a:stretch>
              <a:fillRect/>
            </a:stretch>
          </p:blipFill>
          <p:spPr bwMode="auto">
            <a:xfrm>
              <a:off x="3622532" y="5433312"/>
              <a:ext cx="323226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94" name="Text Box 44"/>
          <p:cNvSpPr txBox="1">
            <a:spLocks noChangeArrowheads="1"/>
          </p:cNvSpPr>
          <p:nvPr/>
        </p:nvSpPr>
        <p:spPr bwMode="auto">
          <a:xfrm>
            <a:off x="0" y="44450"/>
            <a:ext cx="9144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 dirty="0">
                <a:solidFill>
                  <a:schemeClr val="accent2"/>
                </a:solidFill>
              </a:rPr>
              <a:t>O PROCESSO DE CONSTRUÇÃO SOCIAL DA APS</a:t>
            </a:r>
          </a:p>
        </p:txBody>
      </p:sp>
    </p:spTree>
    <p:extLst>
      <p:ext uri="{BB962C8B-B14F-4D97-AF65-F5344CB8AC3E}">
        <p14:creationId xmlns:p14="http://schemas.microsoft.com/office/powerpoint/2010/main" val="16390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 rot="16200000">
            <a:off x="-2257411" y="3189083"/>
            <a:ext cx="6156000" cy="9941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340" algn="l">
              <a:spcAft>
                <a:spcPts val="0"/>
              </a:spcAft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Para conhecer a população:</a:t>
            </a: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475656" y="404664"/>
          <a:ext cx="72008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861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9A0AB-105F-4D0D-8702-E252BF1BB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>
                                            <p:graphicEl>
                                              <a:dgm id="{50B9A0AB-105F-4D0D-8702-E252BF1BB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442AD1-3F61-442A-8F87-481DD43DE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>
                                            <p:graphicEl>
                                              <a:dgm id="{20442AD1-3F61-442A-8F87-481DD43DE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B656FE-2D40-404F-9855-407C5ACF1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>
                                            <p:graphicEl>
                                              <a:dgm id="{F4B656FE-2D40-404F-9855-407C5ACF1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EF3D55-568E-45E3-9B17-31481CCC2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">
                                            <p:graphicEl>
                                              <a:dgm id="{06EF3D55-568E-45E3-9B17-31481CCC2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D51A3C-2637-4144-891A-C73C0944A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">
                                            <p:graphicEl>
                                              <a:dgm id="{37D51A3C-2637-4144-891A-C73C0944A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B7FF8C-4930-4DBF-AF05-F02699452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3">
                                            <p:graphicEl>
                                              <a:dgm id="{10B7FF8C-4930-4DBF-AF05-F02699452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CAEEAC-FE2C-49E2-BA07-2BE1DC374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3">
                                            <p:graphicEl>
                                              <a:dgm id="{20CAEEAC-FE2C-49E2-BA07-2BE1DC374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4D6D91-35C9-4209-A2D8-CBB3033AF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">
                                            <p:graphicEl>
                                              <a:dgm id="{0D4D6D91-35C9-4209-A2D8-CBB3033AF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927816-55B5-4B6C-8584-F126F519F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3">
                                            <p:graphicEl>
                                              <a:dgm id="{C0927816-55B5-4B6C-8584-F126F519F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CA2CD-6DF3-4204-AB7D-885ECA414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3">
                                            <p:graphicEl>
                                              <a:dgm id="{500CA2CD-6DF3-4204-AB7D-885ECA414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EC9706-1F3F-43A9-95DE-CBE2E7F0B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3">
                                            <p:graphicEl>
                                              <a:dgm id="{47EC9706-1F3F-43A9-95DE-CBE2E7F0B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25090E-355F-4695-B00D-D6B8390BF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3">
                                            <p:graphicEl>
                                              <a:dgm id="{3F25090E-355F-4695-B00D-D6B8390BF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EA236B-47B2-47E6-B19C-EB2C87086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3">
                                            <p:graphicEl>
                                              <a:dgm id="{9BEA236B-47B2-47E6-B19C-EB2C87086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15" y="1354955"/>
            <a:ext cx="2630903" cy="197317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143" y="1373545"/>
            <a:ext cx="2850280" cy="20138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15" y="4043369"/>
            <a:ext cx="2771872" cy="19584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689" y="4043369"/>
            <a:ext cx="2436395" cy="174573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04315" y="288758"/>
            <a:ext cx="7541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RESGATANDO  OS ELEMENTOS PARA A MELHORIA DO ACESSO NA ATENÇÃO PRIMÁRIA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15122" y="1373545"/>
            <a:ext cx="173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PROFISSIONAISC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703639" y="1386174"/>
            <a:ext cx="135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POPULAÇÃO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85607" y="4043369"/>
            <a:ext cx="266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FLUXOS DE ATENDIMENTO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415122" y="1373545"/>
            <a:ext cx="160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/>
              <a:t>PROFISSIONAIS</a:t>
            </a:r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040524" y="4067593"/>
            <a:ext cx="128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/>
              <a:t>PROCESSOS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66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4" y="1788161"/>
            <a:ext cx="8920772" cy="499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1597812" y="1784208"/>
            <a:ext cx="5915508" cy="515507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6" name="Retângulo 5"/>
          <p:cNvSpPr/>
          <p:nvPr/>
        </p:nvSpPr>
        <p:spPr>
          <a:xfrm>
            <a:off x="7513588" y="6304615"/>
            <a:ext cx="1173211" cy="216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080022" y="3257391"/>
            <a:ext cx="1728000" cy="205263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DEMANDA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49612" y="3257391"/>
            <a:ext cx="1728000" cy="205263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OFERTA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68960" y="4175216"/>
            <a:ext cx="1173211" cy="216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80022" y="6051549"/>
            <a:ext cx="4997590" cy="7277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BALANCEAMENTO</a:t>
            </a: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379984" y="660400"/>
            <a:ext cx="1440000" cy="14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solidFill>
                  <a:schemeClr val="accent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20592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540001" y="2081600"/>
            <a:ext cx="81615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lvl="1">
              <a:lnSpc>
                <a:spcPct val="12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segredo para a melhoria do acesso está em alcançar o balanceamento da oferta e da demanda numa periodicidade diária, semanal e mensal.</a:t>
            </a:r>
          </a:p>
          <a:p>
            <a:pPr marL="98425" lvl="1">
              <a:lnSpc>
                <a:spcPct val="12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Requer:</a:t>
            </a:r>
          </a:p>
          <a:p>
            <a:pPr marL="441325" lvl="1" indent="-258763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compreensão da oferta e da demanda;</a:t>
            </a:r>
          </a:p>
          <a:p>
            <a:pPr marL="441325" lvl="1" indent="-258763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comunicação eficaz em todos os níveis, em especial utilizando reuniões de equipes clínicas e administrativas.</a:t>
            </a:r>
          </a:p>
          <a:p>
            <a:pPr marL="0" lvl="1">
              <a:lnSpc>
                <a:spcPct val="12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objetivo de fazer hoje o trabalho de hoje consiste essencialmente em balancear a demanda de hoje com a oferta de hoje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 bwMode="auto">
          <a:xfrm>
            <a:off x="539750" y="822325"/>
            <a:ext cx="8496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balanceamento entre a demanda e oferta</a:t>
            </a:r>
          </a:p>
        </p:txBody>
      </p:sp>
    </p:spTree>
    <p:extLst>
      <p:ext uri="{BB962C8B-B14F-4D97-AF65-F5344CB8AC3E}">
        <p14:creationId xmlns:p14="http://schemas.microsoft.com/office/powerpoint/2010/main" val="36604229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1363</Words>
  <Application>Microsoft Macintosh PowerPoint</Application>
  <PresentationFormat>Apresentação na tela (4:3)</PresentationFormat>
  <Paragraphs>201</Paragraphs>
  <Slides>43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2" baseType="lpstr">
      <vt:lpstr>Calibri</vt:lpstr>
      <vt:lpstr>Cambria</vt:lpstr>
      <vt:lpstr>ＭＳ Ｐゴシック</vt:lpstr>
      <vt:lpstr>Times New Roman</vt:lpstr>
      <vt:lpstr>Trebuchet MS</vt:lpstr>
      <vt:lpstr>Verdana</vt:lpstr>
      <vt:lpstr>Wingdings</vt:lpstr>
      <vt:lpstr>Arial</vt:lpstr>
      <vt:lpstr>Office Theme</vt:lpstr>
      <vt:lpstr>  PROGRAMAÇÃO DA ATENÇÃO PRIMÁRIA À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ORGANIZAÇÃO DA ATENÇÃO A SAÚDE BUCAL EM TAUÁ - CE</dc:title>
  <dc:creator>Rubia Pereira Barra</dc:creator>
  <cp:lastModifiedBy>Rubia Barra</cp:lastModifiedBy>
  <cp:revision>25</cp:revision>
  <dcterms:created xsi:type="dcterms:W3CDTF">2012-01-01T00:14:21Z</dcterms:created>
  <dcterms:modified xsi:type="dcterms:W3CDTF">2017-09-28T15:36:40Z</dcterms:modified>
</cp:coreProperties>
</file>