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76" r:id="rId2"/>
    <p:sldId id="357" r:id="rId3"/>
    <p:sldId id="358" r:id="rId4"/>
    <p:sldId id="382" r:id="rId5"/>
    <p:sldId id="383" r:id="rId6"/>
    <p:sldId id="436" r:id="rId7"/>
    <p:sldId id="340" r:id="rId8"/>
    <p:sldId id="329" r:id="rId9"/>
    <p:sldId id="362" r:id="rId10"/>
    <p:sldId id="359" r:id="rId11"/>
    <p:sldId id="366" r:id="rId12"/>
    <p:sldId id="432" r:id="rId13"/>
    <p:sldId id="387" r:id="rId14"/>
    <p:sldId id="391" r:id="rId15"/>
    <p:sldId id="392" r:id="rId16"/>
    <p:sldId id="393" r:id="rId17"/>
    <p:sldId id="397" r:id="rId18"/>
    <p:sldId id="398" r:id="rId19"/>
    <p:sldId id="399" r:id="rId20"/>
    <p:sldId id="400" r:id="rId21"/>
    <p:sldId id="401" r:id="rId22"/>
    <p:sldId id="404" r:id="rId23"/>
    <p:sldId id="405" r:id="rId24"/>
    <p:sldId id="406" r:id="rId25"/>
    <p:sldId id="408" r:id="rId26"/>
    <p:sldId id="424" r:id="rId27"/>
    <p:sldId id="425" r:id="rId28"/>
    <p:sldId id="413" r:id="rId29"/>
    <p:sldId id="414" r:id="rId30"/>
    <p:sldId id="415" r:id="rId31"/>
    <p:sldId id="416" r:id="rId32"/>
    <p:sldId id="418" r:id="rId33"/>
    <p:sldId id="437" r:id="rId34"/>
    <p:sldId id="435" r:id="rId35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 varScale="1">
        <p:scale>
          <a:sx n="81" d="100"/>
          <a:sy n="81" d="100"/>
        </p:scale>
        <p:origin x="-2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43E0B-1D46-42C5-BF2D-4632470D675B}" type="doc">
      <dgm:prSet loTypeId="urn:microsoft.com/office/officeart/2005/8/layout/hList7#7" loCatId="relationship" qsTypeId="urn:microsoft.com/office/officeart/2005/8/quickstyle/simple1" qsCatId="simple" csTypeId="urn:microsoft.com/office/officeart/2005/8/colors/accent1_2" csCatId="accent1" phldr="1"/>
      <dgm:spPr/>
    </dgm:pt>
    <dgm:pt modelId="{78A25A9D-DD91-4B1D-8E7D-CFC01EEDCCC2}">
      <dgm:prSet phldrT="[Texto]"/>
      <dgm:spPr/>
      <dgm:t>
        <a:bodyPr/>
        <a:lstStyle/>
        <a:p>
          <a:r>
            <a:rPr lang="pt-BR" dirty="0" smtClean="0"/>
            <a:t>Segurança</a:t>
          </a:r>
          <a:endParaRPr lang="pt-BR" dirty="0"/>
        </a:p>
      </dgm:t>
    </dgm:pt>
    <dgm:pt modelId="{A71F06F2-BDB2-49C9-8AC6-DF1FDDF3AE3A}" type="parTrans" cxnId="{B9F5E73C-46F3-4724-9DCE-1F8DF12A17CA}">
      <dgm:prSet/>
      <dgm:spPr/>
      <dgm:t>
        <a:bodyPr/>
        <a:lstStyle/>
        <a:p>
          <a:endParaRPr lang="pt-BR"/>
        </a:p>
      </dgm:t>
    </dgm:pt>
    <dgm:pt modelId="{ACE64D87-1E77-4228-A939-3BB4B9F900DD}" type="sibTrans" cxnId="{B9F5E73C-46F3-4724-9DCE-1F8DF12A17CA}">
      <dgm:prSet/>
      <dgm:spPr/>
      <dgm:t>
        <a:bodyPr/>
        <a:lstStyle/>
        <a:p>
          <a:endParaRPr lang="pt-BR"/>
        </a:p>
      </dgm:t>
    </dgm:pt>
    <dgm:pt modelId="{39DCD475-E06C-4243-9932-986A4F481321}">
      <dgm:prSet phldrT="[Texto]"/>
      <dgm:spPr/>
      <dgm:t>
        <a:bodyPr/>
        <a:lstStyle/>
        <a:p>
          <a:r>
            <a:rPr lang="pt-BR" dirty="0" smtClean="0"/>
            <a:t>Efetividade</a:t>
          </a:r>
          <a:endParaRPr lang="pt-BR" dirty="0"/>
        </a:p>
      </dgm:t>
    </dgm:pt>
    <dgm:pt modelId="{8FC04421-3440-40B5-8ED3-2BB417F476ED}" type="parTrans" cxnId="{126D7D5D-E3D6-44AD-8619-24367C046020}">
      <dgm:prSet/>
      <dgm:spPr/>
      <dgm:t>
        <a:bodyPr/>
        <a:lstStyle/>
        <a:p>
          <a:endParaRPr lang="pt-BR"/>
        </a:p>
      </dgm:t>
    </dgm:pt>
    <dgm:pt modelId="{37634107-41F7-4A73-A7C1-B93B6DBB9241}" type="sibTrans" cxnId="{126D7D5D-E3D6-44AD-8619-24367C046020}">
      <dgm:prSet/>
      <dgm:spPr/>
      <dgm:t>
        <a:bodyPr/>
        <a:lstStyle/>
        <a:p>
          <a:endParaRPr lang="pt-BR"/>
        </a:p>
      </dgm:t>
    </dgm:pt>
    <dgm:pt modelId="{DA13F66C-1D58-4C1B-BA0B-50B4F3777AD0}">
      <dgm:prSet phldrT="[Texto]"/>
      <dgm:spPr/>
      <dgm:t>
        <a:bodyPr/>
        <a:lstStyle/>
        <a:p>
          <a:r>
            <a:rPr lang="pt-BR" smtClean="0"/>
            <a:t>Atenção Centrada no Paciente</a:t>
          </a:r>
          <a:endParaRPr lang="pt-BR" dirty="0"/>
        </a:p>
      </dgm:t>
    </dgm:pt>
    <dgm:pt modelId="{FAB7037D-BD75-41D8-8723-34CA87A35379}" type="parTrans" cxnId="{7E302004-07F4-49E4-B32A-3F26F7BF4E29}">
      <dgm:prSet/>
      <dgm:spPr/>
      <dgm:t>
        <a:bodyPr/>
        <a:lstStyle/>
        <a:p>
          <a:endParaRPr lang="pt-BR"/>
        </a:p>
      </dgm:t>
    </dgm:pt>
    <dgm:pt modelId="{E93ECCAC-033C-48B6-86F1-4F5D628CBCF0}" type="sibTrans" cxnId="{7E302004-07F4-49E4-B32A-3F26F7BF4E29}">
      <dgm:prSet/>
      <dgm:spPr/>
      <dgm:t>
        <a:bodyPr/>
        <a:lstStyle/>
        <a:p>
          <a:endParaRPr lang="pt-BR"/>
        </a:p>
      </dgm:t>
    </dgm:pt>
    <dgm:pt modelId="{71DDBDDF-6DC2-4A14-B66B-CBE2E2D017C1}">
      <dgm:prSet/>
      <dgm:spPr/>
      <dgm:t>
        <a:bodyPr/>
        <a:lstStyle/>
        <a:p>
          <a:r>
            <a:rPr lang="pt-BR" dirty="0" smtClean="0"/>
            <a:t>Oportunidade  / Acesso</a:t>
          </a:r>
          <a:endParaRPr lang="pt-BR" dirty="0"/>
        </a:p>
      </dgm:t>
    </dgm:pt>
    <dgm:pt modelId="{1997A34C-54B3-48C3-8DC0-6FF9536D9552}" type="parTrans" cxnId="{0147D1FF-10FE-4344-BC2C-9D1BD259805B}">
      <dgm:prSet/>
      <dgm:spPr/>
      <dgm:t>
        <a:bodyPr/>
        <a:lstStyle/>
        <a:p>
          <a:endParaRPr lang="pt-BR"/>
        </a:p>
      </dgm:t>
    </dgm:pt>
    <dgm:pt modelId="{C7D4E1AE-716B-4EFE-AF8F-F27B8162F66A}" type="sibTrans" cxnId="{0147D1FF-10FE-4344-BC2C-9D1BD259805B}">
      <dgm:prSet/>
      <dgm:spPr/>
      <dgm:t>
        <a:bodyPr/>
        <a:lstStyle/>
        <a:p>
          <a:endParaRPr lang="pt-BR"/>
        </a:p>
      </dgm:t>
    </dgm:pt>
    <dgm:pt modelId="{90A2E6BF-6D89-4A18-8316-D59E46C3E3BC}">
      <dgm:prSet/>
      <dgm:spPr/>
      <dgm:t>
        <a:bodyPr/>
        <a:lstStyle/>
        <a:p>
          <a:r>
            <a:rPr lang="pt-BR" dirty="0" smtClean="0"/>
            <a:t>Equidade</a:t>
          </a:r>
          <a:endParaRPr lang="pt-BR" dirty="0"/>
        </a:p>
      </dgm:t>
    </dgm:pt>
    <dgm:pt modelId="{65CA2254-3172-4295-AC95-14DE364901FA}" type="parTrans" cxnId="{F7523007-1228-45AF-8CE6-8DADFAE1834D}">
      <dgm:prSet/>
      <dgm:spPr/>
      <dgm:t>
        <a:bodyPr/>
        <a:lstStyle/>
        <a:p>
          <a:endParaRPr lang="pt-BR"/>
        </a:p>
      </dgm:t>
    </dgm:pt>
    <dgm:pt modelId="{0AE1C6B7-18B2-4334-A304-6925F083661D}" type="sibTrans" cxnId="{F7523007-1228-45AF-8CE6-8DADFAE1834D}">
      <dgm:prSet/>
      <dgm:spPr/>
      <dgm:t>
        <a:bodyPr/>
        <a:lstStyle/>
        <a:p>
          <a:endParaRPr lang="pt-BR"/>
        </a:p>
      </dgm:t>
    </dgm:pt>
    <dgm:pt modelId="{C1C80FE0-B6E2-479D-811D-ED6E30BFC160}">
      <dgm:prSet/>
      <dgm:spPr/>
      <dgm:t>
        <a:bodyPr/>
        <a:lstStyle/>
        <a:p>
          <a:r>
            <a:rPr lang="pt-BR" dirty="0" smtClean="0"/>
            <a:t>Eficiência</a:t>
          </a:r>
          <a:endParaRPr lang="pt-BR" dirty="0"/>
        </a:p>
      </dgm:t>
    </dgm:pt>
    <dgm:pt modelId="{E0BA2B9C-41AC-4E8A-9F71-7921164CEEE7}" type="parTrans" cxnId="{24A03778-AAFC-4B3C-A185-93F459B67567}">
      <dgm:prSet/>
      <dgm:spPr/>
      <dgm:t>
        <a:bodyPr/>
        <a:lstStyle/>
        <a:p>
          <a:endParaRPr lang="pt-BR"/>
        </a:p>
      </dgm:t>
    </dgm:pt>
    <dgm:pt modelId="{E0756124-4C77-49B1-896F-08F49766B869}" type="sibTrans" cxnId="{24A03778-AAFC-4B3C-A185-93F459B67567}">
      <dgm:prSet/>
      <dgm:spPr/>
      <dgm:t>
        <a:bodyPr/>
        <a:lstStyle/>
        <a:p>
          <a:endParaRPr lang="pt-BR"/>
        </a:p>
      </dgm:t>
    </dgm:pt>
    <dgm:pt modelId="{C4C1816C-85D2-4F0D-845D-8E493E67F4D0}" type="pres">
      <dgm:prSet presAssocID="{5F543E0B-1D46-42C5-BF2D-4632470D675B}" presName="Name0" presStyleCnt="0">
        <dgm:presLayoutVars>
          <dgm:dir/>
          <dgm:resizeHandles val="exact"/>
        </dgm:presLayoutVars>
      </dgm:prSet>
      <dgm:spPr/>
    </dgm:pt>
    <dgm:pt modelId="{5DCC2389-9D06-4F40-9A8C-4B0417151DBC}" type="pres">
      <dgm:prSet presAssocID="{5F543E0B-1D46-42C5-BF2D-4632470D675B}" presName="fgShape" presStyleLbl="fgShp" presStyleIdx="0" presStyleCnt="1"/>
      <dgm:spPr>
        <a:solidFill>
          <a:schemeClr val="accent2">
            <a:lumMod val="75000"/>
          </a:schemeClr>
        </a:solidFill>
      </dgm:spPr>
    </dgm:pt>
    <dgm:pt modelId="{F0B16846-9684-4530-BFDB-9BA619628EC6}" type="pres">
      <dgm:prSet presAssocID="{5F543E0B-1D46-42C5-BF2D-4632470D675B}" presName="linComp" presStyleCnt="0"/>
      <dgm:spPr/>
    </dgm:pt>
    <dgm:pt modelId="{66F03308-6D7A-482F-B44A-B18976F0B380}" type="pres">
      <dgm:prSet presAssocID="{78A25A9D-DD91-4B1D-8E7D-CFC01EEDCCC2}" presName="compNode" presStyleCnt="0"/>
      <dgm:spPr/>
    </dgm:pt>
    <dgm:pt modelId="{71EA0335-CA80-4479-9F4B-3DCB7F28D149}" type="pres">
      <dgm:prSet presAssocID="{78A25A9D-DD91-4B1D-8E7D-CFC01EEDCCC2}" presName="bkgdShape" presStyleLbl="node1" presStyleIdx="0" presStyleCnt="6"/>
      <dgm:spPr/>
      <dgm:t>
        <a:bodyPr/>
        <a:lstStyle/>
        <a:p>
          <a:endParaRPr lang="pt-BR"/>
        </a:p>
      </dgm:t>
    </dgm:pt>
    <dgm:pt modelId="{962BAC57-349F-4104-8B1E-386361C4B328}" type="pres">
      <dgm:prSet presAssocID="{78A25A9D-DD91-4B1D-8E7D-CFC01EEDCCC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212F3F-6757-4DF9-BA78-6D45BD928D74}" type="pres">
      <dgm:prSet presAssocID="{78A25A9D-DD91-4B1D-8E7D-CFC01EEDCCC2}" presName="invisiNode" presStyleLbl="node1" presStyleIdx="0" presStyleCnt="6"/>
      <dgm:spPr/>
    </dgm:pt>
    <dgm:pt modelId="{8EE8987B-CEFB-4DB1-8F14-76335634CE77}" type="pres">
      <dgm:prSet presAssocID="{78A25A9D-DD91-4B1D-8E7D-CFC01EEDCCC2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69E513-1D96-4D7B-A629-AB2639F55012}" type="pres">
      <dgm:prSet presAssocID="{ACE64D87-1E77-4228-A939-3BB4B9F900D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BC30AE8-7FE0-47DB-8C1B-8CDECFB2360C}" type="pres">
      <dgm:prSet presAssocID="{39DCD475-E06C-4243-9932-986A4F481321}" presName="compNode" presStyleCnt="0"/>
      <dgm:spPr/>
    </dgm:pt>
    <dgm:pt modelId="{2D668A83-B5DA-49FF-977B-F790B64A95FC}" type="pres">
      <dgm:prSet presAssocID="{39DCD475-E06C-4243-9932-986A4F481321}" presName="bkgdShape" presStyleLbl="node1" presStyleIdx="1" presStyleCnt="6"/>
      <dgm:spPr/>
      <dgm:t>
        <a:bodyPr/>
        <a:lstStyle/>
        <a:p>
          <a:endParaRPr lang="pt-BR"/>
        </a:p>
      </dgm:t>
    </dgm:pt>
    <dgm:pt modelId="{4DB0CF20-9AFC-42BB-864B-1E3347BCFAFE}" type="pres">
      <dgm:prSet presAssocID="{39DCD475-E06C-4243-9932-986A4F481321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FFE4E-E1DE-4879-BACC-35BBC90BAAC3}" type="pres">
      <dgm:prSet presAssocID="{39DCD475-E06C-4243-9932-986A4F481321}" presName="invisiNode" presStyleLbl="node1" presStyleIdx="1" presStyleCnt="6"/>
      <dgm:spPr/>
    </dgm:pt>
    <dgm:pt modelId="{26EF455A-C85E-46EF-A789-55012EF39ED1}" type="pres">
      <dgm:prSet presAssocID="{39DCD475-E06C-4243-9932-986A4F481321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091F3B-9954-4C26-BCC6-01DFB76BF095}" type="pres">
      <dgm:prSet presAssocID="{37634107-41F7-4A73-A7C1-B93B6DBB924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F8FF0B2-8850-46A1-8A26-3B1883BABF2B}" type="pres">
      <dgm:prSet presAssocID="{DA13F66C-1D58-4C1B-BA0B-50B4F3777AD0}" presName="compNode" presStyleCnt="0"/>
      <dgm:spPr/>
    </dgm:pt>
    <dgm:pt modelId="{2F37CFFA-3E2D-43A3-BC15-BE66E6D4D568}" type="pres">
      <dgm:prSet presAssocID="{DA13F66C-1D58-4C1B-BA0B-50B4F3777AD0}" presName="bkgdShape" presStyleLbl="node1" presStyleIdx="2" presStyleCnt="6"/>
      <dgm:spPr/>
      <dgm:t>
        <a:bodyPr/>
        <a:lstStyle/>
        <a:p>
          <a:endParaRPr lang="pt-BR"/>
        </a:p>
      </dgm:t>
    </dgm:pt>
    <dgm:pt modelId="{30EF1E6D-E6BE-4C36-9FB9-5CFB47F85618}" type="pres">
      <dgm:prSet presAssocID="{DA13F66C-1D58-4C1B-BA0B-50B4F3777AD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912AB7-D215-4EE1-B86F-D988E98A538C}" type="pres">
      <dgm:prSet presAssocID="{DA13F66C-1D58-4C1B-BA0B-50B4F3777AD0}" presName="invisiNode" presStyleLbl="node1" presStyleIdx="2" presStyleCnt="6"/>
      <dgm:spPr/>
    </dgm:pt>
    <dgm:pt modelId="{23D46D0E-C0D6-4281-BC42-0B0A3248CE04}" type="pres">
      <dgm:prSet presAssocID="{DA13F66C-1D58-4C1B-BA0B-50B4F3777AD0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AD0ADB-58D7-47C0-8C01-9BABC78040E1}" type="pres">
      <dgm:prSet presAssocID="{E93ECCAC-033C-48B6-86F1-4F5D628CBCF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BD9F792-A682-4207-A696-5E449B184688}" type="pres">
      <dgm:prSet presAssocID="{71DDBDDF-6DC2-4A14-B66B-CBE2E2D017C1}" presName="compNode" presStyleCnt="0"/>
      <dgm:spPr/>
    </dgm:pt>
    <dgm:pt modelId="{7F0D7D94-9F36-4999-92FD-8688A56BE627}" type="pres">
      <dgm:prSet presAssocID="{71DDBDDF-6DC2-4A14-B66B-CBE2E2D017C1}" presName="bkgdShape" presStyleLbl="node1" presStyleIdx="3" presStyleCnt="6"/>
      <dgm:spPr/>
      <dgm:t>
        <a:bodyPr/>
        <a:lstStyle/>
        <a:p>
          <a:endParaRPr lang="pt-BR"/>
        </a:p>
      </dgm:t>
    </dgm:pt>
    <dgm:pt modelId="{C43D0B24-7CC4-4EB2-BB23-BA0DBFF1AD41}" type="pres">
      <dgm:prSet presAssocID="{71DDBDDF-6DC2-4A14-B66B-CBE2E2D017C1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85E13F-A31F-47D5-BF8A-9BB87F346032}" type="pres">
      <dgm:prSet presAssocID="{71DDBDDF-6DC2-4A14-B66B-CBE2E2D017C1}" presName="invisiNode" presStyleLbl="node1" presStyleIdx="3" presStyleCnt="6"/>
      <dgm:spPr/>
    </dgm:pt>
    <dgm:pt modelId="{B49CD81A-63C4-44DC-92F7-FB27F896BBA2}" type="pres">
      <dgm:prSet presAssocID="{71DDBDDF-6DC2-4A14-B66B-CBE2E2D017C1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3279C9F-53F7-461E-8D48-497B2C496DFD}" type="pres">
      <dgm:prSet presAssocID="{C7D4E1AE-716B-4EFE-AF8F-F27B8162F66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A788D48-9107-42A8-8445-12E3A684719F}" type="pres">
      <dgm:prSet presAssocID="{C1C80FE0-B6E2-479D-811D-ED6E30BFC160}" presName="compNode" presStyleCnt="0"/>
      <dgm:spPr/>
    </dgm:pt>
    <dgm:pt modelId="{AFE16CD5-0A22-4B7A-822B-F5E4A559A836}" type="pres">
      <dgm:prSet presAssocID="{C1C80FE0-B6E2-479D-811D-ED6E30BFC160}" presName="bkgdShape" presStyleLbl="node1" presStyleIdx="4" presStyleCnt="6"/>
      <dgm:spPr/>
      <dgm:t>
        <a:bodyPr/>
        <a:lstStyle/>
        <a:p>
          <a:endParaRPr lang="pt-BR"/>
        </a:p>
      </dgm:t>
    </dgm:pt>
    <dgm:pt modelId="{57920A97-8F1A-4BB9-BAE8-7104B8BEA410}" type="pres">
      <dgm:prSet presAssocID="{C1C80FE0-B6E2-479D-811D-ED6E30BFC16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2AF42-DEA9-4517-8228-C5E485DE6B25}" type="pres">
      <dgm:prSet presAssocID="{C1C80FE0-B6E2-479D-811D-ED6E30BFC160}" presName="invisiNode" presStyleLbl="node1" presStyleIdx="4" presStyleCnt="6"/>
      <dgm:spPr/>
    </dgm:pt>
    <dgm:pt modelId="{BA290331-DFE3-42F1-9236-84807BA2024F}" type="pres">
      <dgm:prSet presAssocID="{C1C80FE0-B6E2-479D-811D-ED6E30BFC160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5C7BB1F-3B47-46B7-8D25-B8C447820AA7}" type="pres">
      <dgm:prSet presAssocID="{E0756124-4C77-49B1-896F-08F49766B86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46AAF3A-6B2B-49C4-8B22-A1A825128149}" type="pres">
      <dgm:prSet presAssocID="{90A2E6BF-6D89-4A18-8316-D59E46C3E3BC}" presName="compNode" presStyleCnt="0"/>
      <dgm:spPr/>
    </dgm:pt>
    <dgm:pt modelId="{FD3561E7-97B8-48F0-85EC-79D5D87F9B71}" type="pres">
      <dgm:prSet presAssocID="{90A2E6BF-6D89-4A18-8316-D59E46C3E3BC}" presName="bkgdShape" presStyleLbl="node1" presStyleIdx="5" presStyleCnt="6"/>
      <dgm:spPr/>
      <dgm:t>
        <a:bodyPr/>
        <a:lstStyle/>
        <a:p>
          <a:endParaRPr lang="pt-BR"/>
        </a:p>
      </dgm:t>
    </dgm:pt>
    <dgm:pt modelId="{F6AE291E-E2AD-4404-A80E-9590AD887CBC}" type="pres">
      <dgm:prSet presAssocID="{90A2E6BF-6D89-4A18-8316-D59E46C3E3B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794F0C-0AC1-4CEB-9434-304985B2CD9A}" type="pres">
      <dgm:prSet presAssocID="{90A2E6BF-6D89-4A18-8316-D59E46C3E3BC}" presName="invisiNode" presStyleLbl="node1" presStyleIdx="5" presStyleCnt="6"/>
      <dgm:spPr/>
    </dgm:pt>
    <dgm:pt modelId="{1399A4D1-08B6-4D72-A4E9-C5DE1794FC94}" type="pres">
      <dgm:prSet presAssocID="{90A2E6BF-6D89-4A18-8316-D59E46C3E3BC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F966B50-D3A3-8C4E-8E7D-3AF8F1A161EF}" type="presOf" srcId="{78A25A9D-DD91-4B1D-8E7D-CFC01EEDCCC2}" destId="{71EA0335-CA80-4479-9F4B-3DCB7F28D149}" srcOrd="0" destOrd="0" presId="urn:microsoft.com/office/officeart/2005/8/layout/hList7#7"/>
    <dgm:cxn modelId="{709F1A51-4DDD-2842-A72B-8C768BC7BC64}" type="presOf" srcId="{DA13F66C-1D58-4C1B-BA0B-50B4F3777AD0}" destId="{30EF1E6D-E6BE-4C36-9FB9-5CFB47F85618}" srcOrd="1" destOrd="0" presId="urn:microsoft.com/office/officeart/2005/8/layout/hList7#7"/>
    <dgm:cxn modelId="{0BDEEF56-E8F8-E145-990F-04D173F30E86}" type="presOf" srcId="{E0756124-4C77-49B1-896F-08F49766B869}" destId="{55C7BB1F-3B47-46B7-8D25-B8C447820AA7}" srcOrd="0" destOrd="0" presId="urn:microsoft.com/office/officeart/2005/8/layout/hList7#7"/>
    <dgm:cxn modelId="{B9F5E73C-46F3-4724-9DCE-1F8DF12A17CA}" srcId="{5F543E0B-1D46-42C5-BF2D-4632470D675B}" destId="{78A25A9D-DD91-4B1D-8E7D-CFC01EEDCCC2}" srcOrd="0" destOrd="0" parTransId="{A71F06F2-BDB2-49C9-8AC6-DF1FDDF3AE3A}" sibTransId="{ACE64D87-1E77-4228-A939-3BB4B9F900DD}"/>
    <dgm:cxn modelId="{126D7D5D-E3D6-44AD-8619-24367C046020}" srcId="{5F543E0B-1D46-42C5-BF2D-4632470D675B}" destId="{39DCD475-E06C-4243-9932-986A4F481321}" srcOrd="1" destOrd="0" parTransId="{8FC04421-3440-40B5-8ED3-2BB417F476ED}" sibTransId="{37634107-41F7-4A73-A7C1-B93B6DBB9241}"/>
    <dgm:cxn modelId="{8731A7F2-7A1D-794F-95FA-16DEB697FE8F}" type="presOf" srcId="{39DCD475-E06C-4243-9932-986A4F481321}" destId="{2D668A83-B5DA-49FF-977B-F790B64A95FC}" srcOrd="0" destOrd="0" presId="urn:microsoft.com/office/officeart/2005/8/layout/hList7#7"/>
    <dgm:cxn modelId="{AF0C9537-DC27-074C-8937-D01913DFDE77}" type="presOf" srcId="{90A2E6BF-6D89-4A18-8316-D59E46C3E3BC}" destId="{FD3561E7-97B8-48F0-85EC-79D5D87F9B71}" srcOrd="0" destOrd="0" presId="urn:microsoft.com/office/officeart/2005/8/layout/hList7#7"/>
    <dgm:cxn modelId="{12F44D0B-54C7-044D-98EB-5EB480629932}" type="presOf" srcId="{ACE64D87-1E77-4228-A939-3BB4B9F900DD}" destId="{AA69E513-1D96-4D7B-A629-AB2639F55012}" srcOrd="0" destOrd="0" presId="urn:microsoft.com/office/officeart/2005/8/layout/hList7#7"/>
    <dgm:cxn modelId="{24A03778-AAFC-4B3C-A185-93F459B67567}" srcId="{5F543E0B-1D46-42C5-BF2D-4632470D675B}" destId="{C1C80FE0-B6E2-479D-811D-ED6E30BFC160}" srcOrd="4" destOrd="0" parTransId="{E0BA2B9C-41AC-4E8A-9F71-7921164CEEE7}" sibTransId="{E0756124-4C77-49B1-896F-08F49766B869}"/>
    <dgm:cxn modelId="{F7523007-1228-45AF-8CE6-8DADFAE1834D}" srcId="{5F543E0B-1D46-42C5-BF2D-4632470D675B}" destId="{90A2E6BF-6D89-4A18-8316-D59E46C3E3BC}" srcOrd="5" destOrd="0" parTransId="{65CA2254-3172-4295-AC95-14DE364901FA}" sibTransId="{0AE1C6B7-18B2-4334-A304-6925F083661D}"/>
    <dgm:cxn modelId="{1B0F00E0-52F3-2F48-9719-11D0117EB6B7}" type="presOf" srcId="{5F543E0B-1D46-42C5-BF2D-4632470D675B}" destId="{C4C1816C-85D2-4F0D-845D-8E493E67F4D0}" srcOrd="0" destOrd="0" presId="urn:microsoft.com/office/officeart/2005/8/layout/hList7#7"/>
    <dgm:cxn modelId="{EC6008E2-0921-BC41-A69B-3487800995D8}" type="presOf" srcId="{39DCD475-E06C-4243-9932-986A4F481321}" destId="{4DB0CF20-9AFC-42BB-864B-1E3347BCFAFE}" srcOrd="1" destOrd="0" presId="urn:microsoft.com/office/officeart/2005/8/layout/hList7#7"/>
    <dgm:cxn modelId="{42098B8E-554D-D34A-81B9-1DAA57AB8C96}" type="presOf" srcId="{E93ECCAC-033C-48B6-86F1-4F5D628CBCF0}" destId="{A0AD0ADB-58D7-47C0-8C01-9BABC78040E1}" srcOrd="0" destOrd="0" presId="urn:microsoft.com/office/officeart/2005/8/layout/hList7#7"/>
    <dgm:cxn modelId="{0354724B-D2E0-F047-B89D-4E039154E8AD}" type="presOf" srcId="{71DDBDDF-6DC2-4A14-B66B-CBE2E2D017C1}" destId="{7F0D7D94-9F36-4999-92FD-8688A56BE627}" srcOrd="0" destOrd="0" presId="urn:microsoft.com/office/officeart/2005/8/layout/hList7#7"/>
    <dgm:cxn modelId="{0147D1FF-10FE-4344-BC2C-9D1BD259805B}" srcId="{5F543E0B-1D46-42C5-BF2D-4632470D675B}" destId="{71DDBDDF-6DC2-4A14-B66B-CBE2E2D017C1}" srcOrd="3" destOrd="0" parTransId="{1997A34C-54B3-48C3-8DC0-6FF9536D9552}" sibTransId="{C7D4E1AE-716B-4EFE-AF8F-F27B8162F66A}"/>
    <dgm:cxn modelId="{7E302004-07F4-49E4-B32A-3F26F7BF4E29}" srcId="{5F543E0B-1D46-42C5-BF2D-4632470D675B}" destId="{DA13F66C-1D58-4C1B-BA0B-50B4F3777AD0}" srcOrd="2" destOrd="0" parTransId="{FAB7037D-BD75-41D8-8723-34CA87A35379}" sibTransId="{E93ECCAC-033C-48B6-86F1-4F5D628CBCF0}"/>
    <dgm:cxn modelId="{7ABA9894-38AE-024E-97E1-8B0BD5E3A0BB}" type="presOf" srcId="{C1C80FE0-B6E2-479D-811D-ED6E30BFC160}" destId="{57920A97-8F1A-4BB9-BAE8-7104B8BEA410}" srcOrd="1" destOrd="0" presId="urn:microsoft.com/office/officeart/2005/8/layout/hList7#7"/>
    <dgm:cxn modelId="{785C11C9-12FD-5745-B3C0-43B39C3DD994}" type="presOf" srcId="{71DDBDDF-6DC2-4A14-B66B-CBE2E2D017C1}" destId="{C43D0B24-7CC4-4EB2-BB23-BA0DBFF1AD41}" srcOrd="1" destOrd="0" presId="urn:microsoft.com/office/officeart/2005/8/layout/hList7#7"/>
    <dgm:cxn modelId="{9ED293DD-1A49-6541-B24F-3349640C4A61}" type="presOf" srcId="{90A2E6BF-6D89-4A18-8316-D59E46C3E3BC}" destId="{F6AE291E-E2AD-4404-A80E-9590AD887CBC}" srcOrd="1" destOrd="0" presId="urn:microsoft.com/office/officeart/2005/8/layout/hList7#7"/>
    <dgm:cxn modelId="{D688019E-960F-E343-BA63-5641AE5F5C1F}" type="presOf" srcId="{C1C80FE0-B6E2-479D-811D-ED6E30BFC160}" destId="{AFE16CD5-0A22-4B7A-822B-F5E4A559A836}" srcOrd="0" destOrd="0" presId="urn:microsoft.com/office/officeart/2005/8/layout/hList7#7"/>
    <dgm:cxn modelId="{589F8632-A0B7-4342-A118-C2A9B4A95249}" type="presOf" srcId="{C7D4E1AE-716B-4EFE-AF8F-F27B8162F66A}" destId="{13279C9F-53F7-461E-8D48-497B2C496DFD}" srcOrd="0" destOrd="0" presId="urn:microsoft.com/office/officeart/2005/8/layout/hList7#7"/>
    <dgm:cxn modelId="{CD3822F7-728E-844F-95A0-E62BEBC8D802}" type="presOf" srcId="{37634107-41F7-4A73-A7C1-B93B6DBB9241}" destId="{B4091F3B-9954-4C26-BCC6-01DFB76BF095}" srcOrd="0" destOrd="0" presId="urn:microsoft.com/office/officeart/2005/8/layout/hList7#7"/>
    <dgm:cxn modelId="{C4EAEA58-3080-4941-919E-EEEB951FC930}" type="presOf" srcId="{78A25A9D-DD91-4B1D-8E7D-CFC01EEDCCC2}" destId="{962BAC57-349F-4104-8B1E-386361C4B328}" srcOrd="1" destOrd="0" presId="urn:microsoft.com/office/officeart/2005/8/layout/hList7#7"/>
    <dgm:cxn modelId="{C9C51F97-60AC-D24D-8D86-BCB7C764EA80}" type="presOf" srcId="{DA13F66C-1D58-4C1B-BA0B-50B4F3777AD0}" destId="{2F37CFFA-3E2D-43A3-BC15-BE66E6D4D568}" srcOrd="0" destOrd="0" presId="urn:microsoft.com/office/officeart/2005/8/layout/hList7#7"/>
    <dgm:cxn modelId="{60CDBC15-DE5C-7844-BA14-85566491D9F3}" type="presParOf" srcId="{C4C1816C-85D2-4F0D-845D-8E493E67F4D0}" destId="{5DCC2389-9D06-4F40-9A8C-4B0417151DBC}" srcOrd="0" destOrd="0" presId="urn:microsoft.com/office/officeart/2005/8/layout/hList7#7"/>
    <dgm:cxn modelId="{D2BB5412-A78A-4F4D-8FE4-8538A4D65183}" type="presParOf" srcId="{C4C1816C-85D2-4F0D-845D-8E493E67F4D0}" destId="{F0B16846-9684-4530-BFDB-9BA619628EC6}" srcOrd="1" destOrd="0" presId="urn:microsoft.com/office/officeart/2005/8/layout/hList7#7"/>
    <dgm:cxn modelId="{8C47F1FF-FCD1-C445-940D-67093F8D7193}" type="presParOf" srcId="{F0B16846-9684-4530-BFDB-9BA619628EC6}" destId="{66F03308-6D7A-482F-B44A-B18976F0B380}" srcOrd="0" destOrd="0" presId="urn:microsoft.com/office/officeart/2005/8/layout/hList7#7"/>
    <dgm:cxn modelId="{3B4741DE-E9A5-ED4E-8B44-0CBC7CC03A26}" type="presParOf" srcId="{66F03308-6D7A-482F-B44A-B18976F0B380}" destId="{71EA0335-CA80-4479-9F4B-3DCB7F28D149}" srcOrd="0" destOrd="0" presId="urn:microsoft.com/office/officeart/2005/8/layout/hList7#7"/>
    <dgm:cxn modelId="{26E2B67F-CF9C-5644-A8C5-4A93C6FD88EE}" type="presParOf" srcId="{66F03308-6D7A-482F-B44A-B18976F0B380}" destId="{962BAC57-349F-4104-8B1E-386361C4B328}" srcOrd="1" destOrd="0" presId="urn:microsoft.com/office/officeart/2005/8/layout/hList7#7"/>
    <dgm:cxn modelId="{6D646659-2974-514A-9165-3C1674DC906F}" type="presParOf" srcId="{66F03308-6D7A-482F-B44A-B18976F0B380}" destId="{8F212F3F-6757-4DF9-BA78-6D45BD928D74}" srcOrd="2" destOrd="0" presId="urn:microsoft.com/office/officeart/2005/8/layout/hList7#7"/>
    <dgm:cxn modelId="{3FB39A7A-6314-5A46-BED8-A447B8C79A1F}" type="presParOf" srcId="{66F03308-6D7A-482F-B44A-B18976F0B380}" destId="{8EE8987B-CEFB-4DB1-8F14-76335634CE77}" srcOrd="3" destOrd="0" presId="urn:microsoft.com/office/officeart/2005/8/layout/hList7#7"/>
    <dgm:cxn modelId="{BA3EF868-52AF-CA43-A4B4-563968583BE1}" type="presParOf" srcId="{F0B16846-9684-4530-BFDB-9BA619628EC6}" destId="{AA69E513-1D96-4D7B-A629-AB2639F55012}" srcOrd="1" destOrd="0" presId="urn:microsoft.com/office/officeart/2005/8/layout/hList7#7"/>
    <dgm:cxn modelId="{C4D0C778-E8FB-2548-ADF2-A0E6056891E4}" type="presParOf" srcId="{F0B16846-9684-4530-BFDB-9BA619628EC6}" destId="{0BC30AE8-7FE0-47DB-8C1B-8CDECFB2360C}" srcOrd="2" destOrd="0" presId="urn:microsoft.com/office/officeart/2005/8/layout/hList7#7"/>
    <dgm:cxn modelId="{288CA800-A32B-B347-91F6-F1655852A615}" type="presParOf" srcId="{0BC30AE8-7FE0-47DB-8C1B-8CDECFB2360C}" destId="{2D668A83-B5DA-49FF-977B-F790B64A95FC}" srcOrd="0" destOrd="0" presId="urn:microsoft.com/office/officeart/2005/8/layout/hList7#7"/>
    <dgm:cxn modelId="{2B50C53F-A468-5E4E-9147-03DA6A7B8D7E}" type="presParOf" srcId="{0BC30AE8-7FE0-47DB-8C1B-8CDECFB2360C}" destId="{4DB0CF20-9AFC-42BB-864B-1E3347BCFAFE}" srcOrd="1" destOrd="0" presId="urn:microsoft.com/office/officeart/2005/8/layout/hList7#7"/>
    <dgm:cxn modelId="{174E7F75-D830-B243-8712-4C56E497CBD0}" type="presParOf" srcId="{0BC30AE8-7FE0-47DB-8C1B-8CDECFB2360C}" destId="{83FFFE4E-E1DE-4879-BACC-35BBC90BAAC3}" srcOrd="2" destOrd="0" presId="urn:microsoft.com/office/officeart/2005/8/layout/hList7#7"/>
    <dgm:cxn modelId="{F3926A2E-B702-444F-AF88-435A4B28D7FC}" type="presParOf" srcId="{0BC30AE8-7FE0-47DB-8C1B-8CDECFB2360C}" destId="{26EF455A-C85E-46EF-A789-55012EF39ED1}" srcOrd="3" destOrd="0" presId="urn:microsoft.com/office/officeart/2005/8/layout/hList7#7"/>
    <dgm:cxn modelId="{B12D9654-7A6B-D247-94D6-CBC117CEAAC3}" type="presParOf" srcId="{F0B16846-9684-4530-BFDB-9BA619628EC6}" destId="{B4091F3B-9954-4C26-BCC6-01DFB76BF095}" srcOrd="3" destOrd="0" presId="urn:microsoft.com/office/officeart/2005/8/layout/hList7#7"/>
    <dgm:cxn modelId="{2A21A06F-7BC3-F548-A935-360D10BEA658}" type="presParOf" srcId="{F0B16846-9684-4530-BFDB-9BA619628EC6}" destId="{EF8FF0B2-8850-46A1-8A26-3B1883BABF2B}" srcOrd="4" destOrd="0" presId="urn:microsoft.com/office/officeart/2005/8/layout/hList7#7"/>
    <dgm:cxn modelId="{2D3C16AD-C998-964B-B0F9-E631AADFC9EF}" type="presParOf" srcId="{EF8FF0B2-8850-46A1-8A26-3B1883BABF2B}" destId="{2F37CFFA-3E2D-43A3-BC15-BE66E6D4D568}" srcOrd="0" destOrd="0" presId="urn:microsoft.com/office/officeart/2005/8/layout/hList7#7"/>
    <dgm:cxn modelId="{257FC312-83D8-504A-A085-4F0C71EA6A6F}" type="presParOf" srcId="{EF8FF0B2-8850-46A1-8A26-3B1883BABF2B}" destId="{30EF1E6D-E6BE-4C36-9FB9-5CFB47F85618}" srcOrd="1" destOrd="0" presId="urn:microsoft.com/office/officeart/2005/8/layout/hList7#7"/>
    <dgm:cxn modelId="{E2FED6C8-6044-AE41-8BA5-81B5E156795E}" type="presParOf" srcId="{EF8FF0B2-8850-46A1-8A26-3B1883BABF2B}" destId="{A1912AB7-D215-4EE1-B86F-D988E98A538C}" srcOrd="2" destOrd="0" presId="urn:microsoft.com/office/officeart/2005/8/layout/hList7#7"/>
    <dgm:cxn modelId="{D50BDFDE-E022-A040-A7D7-C1CC7FB0D1F0}" type="presParOf" srcId="{EF8FF0B2-8850-46A1-8A26-3B1883BABF2B}" destId="{23D46D0E-C0D6-4281-BC42-0B0A3248CE04}" srcOrd="3" destOrd="0" presId="urn:microsoft.com/office/officeart/2005/8/layout/hList7#7"/>
    <dgm:cxn modelId="{4CCDA032-3F44-E04E-984A-E539895398F4}" type="presParOf" srcId="{F0B16846-9684-4530-BFDB-9BA619628EC6}" destId="{A0AD0ADB-58D7-47C0-8C01-9BABC78040E1}" srcOrd="5" destOrd="0" presId="urn:microsoft.com/office/officeart/2005/8/layout/hList7#7"/>
    <dgm:cxn modelId="{E1F8A7A2-C9FD-394F-B671-0CC3516D141D}" type="presParOf" srcId="{F0B16846-9684-4530-BFDB-9BA619628EC6}" destId="{8BD9F792-A682-4207-A696-5E449B184688}" srcOrd="6" destOrd="0" presId="urn:microsoft.com/office/officeart/2005/8/layout/hList7#7"/>
    <dgm:cxn modelId="{81DEA396-410C-0F43-8A66-2C1D90AEB760}" type="presParOf" srcId="{8BD9F792-A682-4207-A696-5E449B184688}" destId="{7F0D7D94-9F36-4999-92FD-8688A56BE627}" srcOrd="0" destOrd="0" presId="urn:microsoft.com/office/officeart/2005/8/layout/hList7#7"/>
    <dgm:cxn modelId="{0A2199EC-0D4D-CE4D-B738-C76554719B18}" type="presParOf" srcId="{8BD9F792-A682-4207-A696-5E449B184688}" destId="{C43D0B24-7CC4-4EB2-BB23-BA0DBFF1AD41}" srcOrd="1" destOrd="0" presId="urn:microsoft.com/office/officeart/2005/8/layout/hList7#7"/>
    <dgm:cxn modelId="{10C26373-95BD-C64C-AC0A-618D918A580C}" type="presParOf" srcId="{8BD9F792-A682-4207-A696-5E449B184688}" destId="{F085E13F-A31F-47D5-BF8A-9BB87F346032}" srcOrd="2" destOrd="0" presId="urn:microsoft.com/office/officeart/2005/8/layout/hList7#7"/>
    <dgm:cxn modelId="{03C5C4BE-D874-9047-8C63-699494C5EF12}" type="presParOf" srcId="{8BD9F792-A682-4207-A696-5E449B184688}" destId="{B49CD81A-63C4-44DC-92F7-FB27F896BBA2}" srcOrd="3" destOrd="0" presId="urn:microsoft.com/office/officeart/2005/8/layout/hList7#7"/>
    <dgm:cxn modelId="{9E205D9C-3A3D-BF44-95EA-1817A2C065CF}" type="presParOf" srcId="{F0B16846-9684-4530-BFDB-9BA619628EC6}" destId="{13279C9F-53F7-461E-8D48-497B2C496DFD}" srcOrd="7" destOrd="0" presId="urn:microsoft.com/office/officeart/2005/8/layout/hList7#7"/>
    <dgm:cxn modelId="{2C3D950B-CB60-6B45-BBC1-4227B14AF2DA}" type="presParOf" srcId="{F0B16846-9684-4530-BFDB-9BA619628EC6}" destId="{FA788D48-9107-42A8-8445-12E3A684719F}" srcOrd="8" destOrd="0" presId="urn:microsoft.com/office/officeart/2005/8/layout/hList7#7"/>
    <dgm:cxn modelId="{666E9A2F-0E01-154D-83B5-81869A37B880}" type="presParOf" srcId="{FA788D48-9107-42A8-8445-12E3A684719F}" destId="{AFE16CD5-0A22-4B7A-822B-F5E4A559A836}" srcOrd="0" destOrd="0" presId="urn:microsoft.com/office/officeart/2005/8/layout/hList7#7"/>
    <dgm:cxn modelId="{F75A209E-368E-8A42-A9DC-E07A37EFD5D3}" type="presParOf" srcId="{FA788D48-9107-42A8-8445-12E3A684719F}" destId="{57920A97-8F1A-4BB9-BAE8-7104B8BEA410}" srcOrd="1" destOrd="0" presId="urn:microsoft.com/office/officeart/2005/8/layout/hList7#7"/>
    <dgm:cxn modelId="{CC1D3C04-CFF2-334C-BB55-C004512D508D}" type="presParOf" srcId="{FA788D48-9107-42A8-8445-12E3A684719F}" destId="{35F2AF42-DEA9-4517-8228-C5E485DE6B25}" srcOrd="2" destOrd="0" presId="urn:microsoft.com/office/officeart/2005/8/layout/hList7#7"/>
    <dgm:cxn modelId="{D4008E5F-B6A5-9544-9534-78B54E9C14FE}" type="presParOf" srcId="{FA788D48-9107-42A8-8445-12E3A684719F}" destId="{BA290331-DFE3-42F1-9236-84807BA2024F}" srcOrd="3" destOrd="0" presId="urn:microsoft.com/office/officeart/2005/8/layout/hList7#7"/>
    <dgm:cxn modelId="{056E2E57-C644-D740-AA78-3D1BCDFB53D6}" type="presParOf" srcId="{F0B16846-9684-4530-BFDB-9BA619628EC6}" destId="{55C7BB1F-3B47-46B7-8D25-B8C447820AA7}" srcOrd="9" destOrd="0" presId="urn:microsoft.com/office/officeart/2005/8/layout/hList7#7"/>
    <dgm:cxn modelId="{83949E59-BB8E-8F4A-855F-B6C62BEADD50}" type="presParOf" srcId="{F0B16846-9684-4530-BFDB-9BA619628EC6}" destId="{B46AAF3A-6B2B-49C4-8B22-A1A825128149}" srcOrd="10" destOrd="0" presId="urn:microsoft.com/office/officeart/2005/8/layout/hList7#7"/>
    <dgm:cxn modelId="{E4B900AE-D2CE-3448-9DEB-1E79C9964801}" type="presParOf" srcId="{B46AAF3A-6B2B-49C4-8B22-A1A825128149}" destId="{FD3561E7-97B8-48F0-85EC-79D5D87F9B71}" srcOrd="0" destOrd="0" presId="urn:microsoft.com/office/officeart/2005/8/layout/hList7#7"/>
    <dgm:cxn modelId="{AD0AC12F-95A3-074A-A5E8-213592794744}" type="presParOf" srcId="{B46AAF3A-6B2B-49C4-8B22-A1A825128149}" destId="{F6AE291E-E2AD-4404-A80E-9590AD887CBC}" srcOrd="1" destOrd="0" presId="urn:microsoft.com/office/officeart/2005/8/layout/hList7#7"/>
    <dgm:cxn modelId="{C1BA88FD-ECD6-CD4E-9B73-E8AA0509C086}" type="presParOf" srcId="{B46AAF3A-6B2B-49C4-8B22-A1A825128149}" destId="{D0794F0C-0AC1-4CEB-9434-304985B2CD9A}" srcOrd="2" destOrd="0" presId="urn:microsoft.com/office/officeart/2005/8/layout/hList7#7"/>
    <dgm:cxn modelId="{B9668F2A-5708-F945-A387-5C9670CC1974}" type="presParOf" srcId="{B46AAF3A-6B2B-49C4-8B22-A1A825128149}" destId="{1399A4D1-08B6-4D72-A4E9-C5DE1794FC94}" srcOrd="3" destOrd="0" presId="urn:microsoft.com/office/officeart/2005/8/layout/hList7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8232F-290A-4029-84B0-7BED4EFA78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738191-953F-4209-9775-94F11A7A2B3C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>
              <a:solidFill>
                <a:srgbClr val="2A1F03"/>
              </a:solidFill>
            </a:rPr>
            <a:t>Influenciar e colaborar no desenvolvimento de políticas de segurança do paciente progressivamente (Rede Cegonha, RUE e Doenças Crônicas)</a:t>
          </a:r>
          <a:endParaRPr lang="pt-BR" dirty="0">
            <a:solidFill>
              <a:srgbClr val="2A1F03"/>
            </a:solidFill>
          </a:endParaRPr>
        </a:p>
      </dgm:t>
    </dgm:pt>
    <dgm:pt modelId="{14C32736-834D-4FA0-BD89-7F5DF46B9EE6}" type="parTrans" cxnId="{70D4E93B-BF96-4835-8EDE-E5B973333605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1735D4CD-F98A-4CC7-A5BA-DEFCDE1ABB80}" type="sibTrans" cxnId="{70D4E93B-BF96-4835-8EDE-E5B973333605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47EE9287-85BE-4CD8-B65D-75A5A73C41F6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>
              <a:solidFill>
                <a:srgbClr val="2A1F03"/>
              </a:solidFill>
            </a:rPr>
            <a:t>Atuar como catalisadores de ações locais para  segurança do paciente adaptando à  realidade local. </a:t>
          </a:r>
          <a:endParaRPr lang="pt-BR" dirty="0">
            <a:solidFill>
              <a:srgbClr val="2A1F03"/>
            </a:solidFill>
          </a:endParaRPr>
        </a:p>
      </dgm:t>
    </dgm:pt>
    <dgm:pt modelId="{AD2E4250-069A-433E-905F-AAE93F0CFB20}" type="parTrans" cxnId="{D66480E5-DC69-48C5-8518-DFBA13498092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04BD59E4-B1BF-4934-BA51-25DF6AD37893}" type="sibTrans" cxnId="{D66480E5-DC69-48C5-8518-DFBA13498092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D2B71154-C125-4974-80E8-DBCEFA168DEC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>
              <a:solidFill>
                <a:srgbClr val="2A1F03"/>
              </a:solidFill>
            </a:rPr>
            <a:t>Facilitar a disseminação da melhoria em segurança do paciente </a:t>
          </a:r>
          <a:endParaRPr lang="pt-BR" dirty="0">
            <a:solidFill>
              <a:srgbClr val="2A1F03"/>
            </a:solidFill>
          </a:endParaRPr>
        </a:p>
      </dgm:t>
    </dgm:pt>
    <dgm:pt modelId="{C1D565CD-B96E-4CC5-94F8-6E049FDF9DF6}" type="parTrans" cxnId="{6DA3D8C7-8450-4F63-8AD1-A18227636B23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1F1540FC-F07E-43E9-8850-603972F91F0D}" type="sibTrans" cxnId="{6DA3D8C7-8450-4F63-8AD1-A18227636B23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B5983151-51D8-487B-925F-7ADD0CE7880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>
              <a:solidFill>
                <a:srgbClr val="2A1F03"/>
              </a:solidFill>
            </a:rPr>
            <a:t>Apoiar tecnicamente e incentivar em instância federal, estadual e municipal, o modo de repensar o cuidar na lógica de segurança</a:t>
          </a:r>
          <a:endParaRPr lang="pt-BR" dirty="0">
            <a:solidFill>
              <a:srgbClr val="2A1F03"/>
            </a:solidFill>
          </a:endParaRPr>
        </a:p>
      </dgm:t>
    </dgm:pt>
    <dgm:pt modelId="{A4E6C1E9-1798-4EFC-BB62-AA8416485B7A}" type="parTrans" cxnId="{00B199D3-CEA2-4963-ADFC-15F149576C96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E63233AB-42C2-4A71-A0B8-3B74493CCB1F}" type="sibTrans" cxnId="{00B199D3-CEA2-4963-ADFC-15F149576C96}">
      <dgm:prSet/>
      <dgm:spPr/>
      <dgm:t>
        <a:bodyPr/>
        <a:lstStyle/>
        <a:p>
          <a:endParaRPr lang="pt-BR">
            <a:solidFill>
              <a:srgbClr val="2A1F03"/>
            </a:solidFill>
          </a:endParaRPr>
        </a:p>
      </dgm:t>
    </dgm:pt>
    <dgm:pt modelId="{BDECF1A1-E3F4-4638-9D01-8E3877FCDB99}" type="pres">
      <dgm:prSet presAssocID="{1888232F-290A-4029-84B0-7BED4EFA78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DA1BBDF-1E24-4AD4-B7F9-0A69C6D2B8A4}" type="pres">
      <dgm:prSet presAssocID="{1888232F-290A-4029-84B0-7BED4EFA78DF}" presName="Name1" presStyleCnt="0"/>
      <dgm:spPr/>
    </dgm:pt>
    <dgm:pt modelId="{C11E9FD8-7A62-46B0-A9B3-93F845A3ABD7}" type="pres">
      <dgm:prSet presAssocID="{1888232F-290A-4029-84B0-7BED4EFA78DF}" presName="cycle" presStyleCnt="0"/>
      <dgm:spPr/>
    </dgm:pt>
    <dgm:pt modelId="{007A4A19-65E2-4289-B504-8653CBF4ACEC}" type="pres">
      <dgm:prSet presAssocID="{1888232F-290A-4029-84B0-7BED4EFA78DF}" presName="srcNode" presStyleLbl="node1" presStyleIdx="0" presStyleCnt="4"/>
      <dgm:spPr/>
    </dgm:pt>
    <dgm:pt modelId="{FCAD9C31-38C9-43BC-A5DE-AB4979D38CD2}" type="pres">
      <dgm:prSet presAssocID="{1888232F-290A-4029-84B0-7BED4EFA78DF}" presName="conn" presStyleLbl="parChTrans1D2" presStyleIdx="0" presStyleCnt="1"/>
      <dgm:spPr/>
      <dgm:t>
        <a:bodyPr/>
        <a:lstStyle/>
        <a:p>
          <a:endParaRPr lang="pt-BR"/>
        </a:p>
      </dgm:t>
    </dgm:pt>
    <dgm:pt modelId="{EBFE8A77-C21E-4B89-87E5-13CE6CFBD613}" type="pres">
      <dgm:prSet presAssocID="{1888232F-290A-4029-84B0-7BED4EFA78DF}" presName="extraNode" presStyleLbl="node1" presStyleIdx="0" presStyleCnt="4"/>
      <dgm:spPr/>
    </dgm:pt>
    <dgm:pt modelId="{5728064B-C178-4730-A4ED-84E9DC6ADFC6}" type="pres">
      <dgm:prSet presAssocID="{1888232F-290A-4029-84B0-7BED4EFA78DF}" presName="dstNode" presStyleLbl="node1" presStyleIdx="0" presStyleCnt="4"/>
      <dgm:spPr/>
    </dgm:pt>
    <dgm:pt modelId="{718347A3-C760-41A2-A084-EF35A2873679}" type="pres">
      <dgm:prSet presAssocID="{9F738191-953F-4209-9775-94F11A7A2B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97DE74-62E5-4B3F-ABE6-FA8375641995}" type="pres">
      <dgm:prSet presAssocID="{9F738191-953F-4209-9775-94F11A7A2B3C}" presName="accent_1" presStyleCnt="0"/>
      <dgm:spPr/>
    </dgm:pt>
    <dgm:pt modelId="{A60F2507-90CC-4B62-9E11-6C9247FCE999}" type="pres">
      <dgm:prSet presAssocID="{9F738191-953F-4209-9775-94F11A7A2B3C}" presName="accentRepeatNode" presStyleLbl="solidFgAcc1" presStyleIdx="0" presStyleCnt="4"/>
      <dgm:spPr/>
    </dgm:pt>
    <dgm:pt modelId="{F56355A8-062D-4DFD-891C-52E789F99CF1}" type="pres">
      <dgm:prSet presAssocID="{47EE9287-85BE-4CD8-B65D-75A5A73C41F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366BF6-654D-4B3C-9E8F-E190DFEE8819}" type="pres">
      <dgm:prSet presAssocID="{47EE9287-85BE-4CD8-B65D-75A5A73C41F6}" presName="accent_2" presStyleCnt="0"/>
      <dgm:spPr/>
    </dgm:pt>
    <dgm:pt modelId="{FCEDEE19-1FB0-4889-982C-C973BAC8BE33}" type="pres">
      <dgm:prSet presAssocID="{47EE9287-85BE-4CD8-B65D-75A5A73C41F6}" presName="accentRepeatNode" presStyleLbl="solidFgAcc1" presStyleIdx="1" presStyleCnt="4"/>
      <dgm:spPr/>
    </dgm:pt>
    <dgm:pt modelId="{186B7ED6-B12B-4AAF-84CD-F7D221817E47}" type="pres">
      <dgm:prSet presAssocID="{D2B71154-C125-4974-80E8-DBCEFA168DE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7B33D-AEBE-4E3F-97D7-0D7264B6A6F3}" type="pres">
      <dgm:prSet presAssocID="{D2B71154-C125-4974-80E8-DBCEFA168DEC}" presName="accent_3" presStyleCnt="0"/>
      <dgm:spPr/>
    </dgm:pt>
    <dgm:pt modelId="{624EEC66-04FF-487F-9466-005B5AE4A564}" type="pres">
      <dgm:prSet presAssocID="{D2B71154-C125-4974-80E8-DBCEFA168DEC}" presName="accentRepeatNode" presStyleLbl="solidFgAcc1" presStyleIdx="2" presStyleCnt="4"/>
      <dgm:spPr/>
    </dgm:pt>
    <dgm:pt modelId="{ED06C86F-6DA9-49DE-BFC0-CBA289AA7B9B}" type="pres">
      <dgm:prSet presAssocID="{B5983151-51D8-487B-925F-7ADD0CE788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47972B-173B-4B0B-8BD3-F1D5BD775C66}" type="pres">
      <dgm:prSet presAssocID="{B5983151-51D8-487B-925F-7ADD0CE7880D}" presName="accent_4" presStyleCnt="0"/>
      <dgm:spPr/>
    </dgm:pt>
    <dgm:pt modelId="{B0D04593-D670-4919-9E6D-55CCB0D6A8B7}" type="pres">
      <dgm:prSet presAssocID="{B5983151-51D8-487B-925F-7ADD0CE7880D}" presName="accentRepeatNode" presStyleLbl="solidFgAcc1" presStyleIdx="3" presStyleCnt="4"/>
      <dgm:spPr/>
    </dgm:pt>
  </dgm:ptLst>
  <dgm:cxnLst>
    <dgm:cxn modelId="{BD6A4A2A-C199-2E46-AAAD-44D39DECD355}" type="presOf" srcId="{9F738191-953F-4209-9775-94F11A7A2B3C}" destId="{718347A3-C760-41A2-A084-EF35A2873679}" srcOrd="0" destOrd="0" presId="urn:microsoft.com/office/officeart/2008/layout/VerticalCurvedList"/>
    <dgm:cxn modelId="{00B199D3-CEA2-4963-ADFC-15F149576C96}" srcId="{1888232F-290A-4029-84B0-7BED4EFA78DF}" destId="{B5983151-51D8-487B-925F-7ADD0CE7880D}" srcOrd="3" destOrd="0" parTransId="{A4E6C1E9-1798-4EFC-BB62-AA8416485B7A}" sibTransId="{E63233AB-42C2-4A71-A0B8-3B74493CCB1F}"/>
    <dgm:cxn modelId="{C333269B-FB44-3A40-9517-311639E61B1A}" type="presOf" srcId="{D2B71154-C125-4974-80E8-DBCEFA168DEC}" destId="{186B7ED6-B12B-4AAF-84CD-F7D221817E47}" srcOrd="0" destOrd="0" presId="urn:microsoft.com/office/officeart/2008/layout/VerticalCurvedList"/>
    <dgm:cxn modelId="{70D4E93B-BF96-4835-8EDE-E5B973333605}" srcId="{1888232F-290A-4029-84B0-7BED4EFA78DF}" destId="{9F738191-953F-4209-9775-94F11A7A2B3C}" srcOrd="0" destOrd="0" parTransId="{14C32736-834D-4FA0-BD89-7F5DF46B9EE6}" sibTransId="{1735D4CD-F98A-4CC7-A5BA-DEFCDE1ABB80}"/>
    <dgm:cxn modelId="{6DA3D8C7-8450-4F63-8AD1-A18227636B23}" srcId="{1888232F-290A-4029-84B0-7BED4EFA78DF}" destId="{D2B71154-C125-4974-80E8-DBCEFA168DEC}" srcOrd="2" destOrd="0" parTransId="{C1D565CD-B96E-4CC5-94F8-6E049FDF9DF6}" sibTransId="{1F1540FC-F07E-43E9-8850-603972F91F0D}"/>
    <dgm:cxn modelId="{407B924E-AB16-DA41-A7C0-D1234DF67C59}" type="presOf" srcId="{1735D4CD-F98A-4CC7-A5BA-DEFCDE1ABB80}" destId="{FCAD9C31-38C9-43BC-A5DE-AB4979D38CD2}" srcOrd="0" destOrd="0" presId="urn:microsoft.com/office/officeart/2008/layout/VerticalCurvedList"/>
    <dgm:cxn modelId="{4B6BB7B8-2A80-8F43-8E6A-2341AC8962DF}" type="presOf" srcId="{1888232F-290A-4029-84B0-7BED4EFA78DF}" destId="{BDECF1A1-E3F4-4638-9D01-8E3877FCDB99}" srcOrd="0" destOrd="0" presId="urn:microsoft.com/office/officeart/2008/layout/VerticalCurvedList"/>
    <dgm:cxn modelId="{2E24EEDB-709D-194D-8379-4A5794535BE1}" type="presOf" srcId="{47EE9287-85BE-4CD8-B65D-75A5A73C41F6}" destId="{F56355A8-062D-4DFD-891C-52E789F99CF1}" srcOrd="0" destOrd="0" presId="urn:microsoft.com/office/officeart/2008/layout/VerticalCurvedList"/>
    <dgm:cxn modelId="{D66480E5-DC69-48C5-8518-DFBA13498092}" srcId="{1888232F-290A-4029-84B0-7BED4EFA78DF}" destId="{47EE9287-85BE-4CD8-B65D-75A5A73C41F6}" srcOrd="1" destOrd="0" parTransId="{AD2E4250-069A-433E-905F-AAE93F0CFB20}" sibTransId="{04BD59E4-B1BF-4934-BA51-25DF6AD37893}"/>
    <dgm:cxn modelId="{B2E4437E-82D5-824E-8556-1B4D8F435637}" type="presOf" srcId="{B5983151-51D8-487B-925F-7ADD0CE7880D}" destId="{ED06C86F-6DA9-49DE-BFC0-CBA289AA7B9B}" srcOrd="0" destOrd="0" presId="urn:microsoft.com/office/officeart/2008/layout/VerticalCurvedList"/>
    <dgm:cxn modelId="{5A2D1504-BB5C-884F-B911-9F1A755BE139}" type="presParOf" srcId="{BDECF1A1-E3F4-4638-9D01-8E3877FCDB99}" destId="{1DA1BBDF-1E24-4AD4-B7F9-0A69C6D2B8A4}" srcOrd="0" destOrd="0" presId="urn:microsoft.com/office/officeart/2008/layout/VerticalCurvedList"/>
    <dgm:cxn modelId="{36CA1BAC-F5F7-2347-A44B-9DE43E5C4B90}" type="presParOf" srcId="{1DA1BBDF-1E24-4AD4-B7F9-0A69C6D2B8A4}" destId="{C11E9FD8-7A62-46B0-A9B3-93F845A3ABD7}" srcOrd="0" destOrd="0" presId="urn:microsoft.com/office/officeart/2008/layout/VerticalCurvedList"/>
    <dgm:cxn modelId="{8DA4B295-C03E-CC45-AA73-8E7706F7C2C1}" type="presParOf" srcId="{C11E9FD8-7A62-46B0-A9B3-93F845A3ABD7}" destId="{007A4A19-65E2-4289-B504-8653CBF4ACEC}" srcOrd="0" destOrd="0" presId="urn:microsoft.com/office/officeart/2008/layout/VerticalCurvedList"/>
    <dgm:cxn modelId="{6AF26B50-92F8-054D-B133-6D66C9C8885F}" type="presParOf" srcId="{C11E9FD8-7A62-46B0-A9B3-93F845A3ABD7}" destId="{FCAD9C31-38C9-43BC-A5DE-AB4979D38CD2}" srcOrd="1" destOrd="0" presId="urn:microsoft.com/office/officeart/2008/layout/VerticalCurvedList"/>
    <dgm:cxn modelId="{819BE8DB-5C26-7F48-9739-4A6F89B0528B}" type="presParOf" srcId="{C11E9FD8-7A62-46B0-A9B3-93F845A3ABD7}" destId="{EBFE8A77-C21E-4B89-87E5-13CE6CFBD613}" srcOrd="2" destOrd="0" presId="urn:microsoft.com/office/officeart/2008/layout/VerticalCurvedList"/>
    <dgm:cxn modelId="{9FC213E0-DFE2-A642-B19E-E083D720BBB9}" type="presParOf" srcId="{C11E9FD8-7A62-46B0-A9B3-93F845A3ABD7}" destId="{5728064B-C178-4730-A4ED-84E9DC6ADFC6}" srcOrd="3" destOrd="0" presId="urn:microsoft.com/office/officeart/2008/layout/VerticalCurvedList"/>
    <dgm:cxn modelId="{E7A528A7-A425-B447-BAC6-9FC2FD5B6FB5}" type="presParOf" srcId="{1DA1BBDF-1E24-4AD4-B7F9-0A69C6D2B8A4}" destId="{718347A3-C760-41A2-A084-EF35A2873679}" srcOrd="1" destOrd="0" presId="urn:microsoft.com/office/officeart/2008/layout/VerticalCurvedList"/>
    <dgm:cxn modelId="{B71C6CA4-CA77-0844-A4D0-1B3500BB65C2}" type="presParOf" srcId="{1DA1BBDF-1E24-4AD4-B7F9-0A69C6D2B8A4}" destId="{4C97DE74-62E5-4B3F-ABE6-FA8375641995}" srcOrd="2" destOrd="0" presId="urn:microsoft.com/office/officeart/2008/layout/VerticalCurvedList"/>
    <dgm:cxn modelId="{9BBABD8A-9D19-154E-BE25-A96DCAE20E61}" type="presParOf" srcId="{4C97DE74-62E5-4B3F-ABE6-FA8375641995}" destId="{A60F2507-90CC-4B62-9E11-6C9247FCE999}" srcOrd="0" destOrd="0" presId="urn:microsoft.com/office/officeart/2008/layout/VerticalCurvedList"/>
    <dgm:cxn modelId="{EADE24FD-5CB3-3A43-8050-4779BC9351DF}" type="presParOf" srcId="{1DA1BBDF-1E24-4AD4-B7F9-0A69C6D2B8A4}" destId="{F56355A8-062D-4DFD-891C-52E789F99CF1}" srcOrd="3" destOrd="0" presId="urn:microsoft.com/office/officeart/2008/layout/VerticalCurvedList"/>
    <dgm:cxn modelId="{F96391F0-48E5-FD47-9C96-A9DADF4368EE}" type="presParOf" srcId="{1DA1BBDF-1E24-4AD4-B7F9-0A69C6D2B8A4}" destId="{1C366BF6-654D-4B3C-9E8F-E190DFEE8819}" srcOrd="4" destOrd="0" presId="urn:microsoft.com/office/officeart/2008/layout/VerticalCurvedList"/>
    <dgm:cxn modelId="{BFDCFC78-D49A-264E-92E0-901DA44900F0}" type="presParOf" srcId="{1C366BF6-654D-4B3C-9E8F-E190DFEE8819}" destId="{FCEDEE19-1FB0-4889-982C-C973BAC8BE33}" srcOrd="0" destOrd="0" presId="urn:microsoft.com/office/officeart/2008/layout/VerticalCurvedList"/>
    <dgm:cxn modelId="{3630305C-00CF-734B-80DD-697089CDD452}" type="presParOf" srcId="{1DA1BBDF-1E24-4AD4-B7F9-0A69C6D2B8A4}" destId="{186B7ED6-B12B-4AAF-84CD-F7D221817E47}" srcOrd="5" destOrd="0" presId="urn:microsoft.com/office/officeart/2008/layout/VerticalCurvedList"/>
    <dgm:cxn modelId="{0A4BD792-0153-0C4A-A743-D46237DF920F}" type="presParOf" srcId="{1DA1BBDF-1E24-4AD4-B7F9-0A69C6D2B8A4}" destId="{AB57B33D-AEBE-4E3F-97D7-0D7264B6A6F3}" srcOrd="6" destOrd="0" presId="urn:microsoft.com/office/officeart/2008/layout/VerticalCurvedList"/>
    <dgm:cxn modelId="{9BF55877-5AEF-1E4A-A3AB-174618573987}" type="presParOf" srcId="{AB57B33D-AEBE-4E3F-97D7-0D7264B6A6F3}" destId="{624EEC66-04FF-487F-9466-005B5AE4A564}" srcOrd="0" destOrd="0" presId="urn:microsoft.com/office/officeart/2008/layout/VerticalCurvedList"/>
    <dgm:cxn modelId="{974436EC-D96D-324B-95BE-3F13F20D395C}" type="presParOf" srcId="{1DA1BBDF-1E24-4AD4-B7F9-0A69C6D2B8A4}" destId="{ED06C86F-6DA9-49DE-BFC0-CBA289AA7B9B}" srcOrd="7" destOrd="0" presId="urn:microsoft.com/office/officeart/2008/layout/VerticalCurvedList"/>
    <dgm:cxn modelId="{C7851F03-C6FE-8845-9820-90A9CB6B493A}" type="presParOf" srcId="{1DA1BBDF-1E24-4AD4-B7F9-0A69C6D2B8A4}" destId="{B747972B-173B-4B0B-8BD3-F1D5BD775C66}" srcOrd="8" destOrd="0" presId="urn:microsoft.com/office/officeart/2008/layout/VerticalCurvedList"/>
    <dgm:cxn modelId="{F1D482E4-8755-7346-87C8-409DFA9A74D5}" type="presParOf" srcId="{B747972B-173B-4B0B-8BD3-F1D5BD775C66}" destId="{B0D04593-D670-4919-9E6D-55CCB0D6A8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0335-CA80-4479-9F4B-3DCB7F28D149}">
      <dsp:nvSpPr>
        <dsp:cNvPr id="0" name=""/>
        <dsp:cNvSpPr/>
      </dsp:nvSpPr>
      <dsp:spPr>
        <a:xfrm>
          <a:off x="106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Segurança</a:t>
          </a:r>
          <a:endParaRPr lang="pt-BR" sz="1300" kern="1200" dirty="0"/>
        </a:p>
      </dsp:txBody>
      <dsp:txXfrm>
        <a:off x="106" y="1756995"/>
        <a:ext cx="1416708" cy="1756995"/>
      </dsp:txXfrm>
    </dsp:sp>
    <dsp:sp modelId="{8EE8987B-CEFB-4DB1-8F14-76335634CE77}">
      <dsp:nvSpPr>
        <dsp:cNvPr id="0" name=""/>
        <dsp:cNvSpPr/>
      </dsp:nvSpPr>
      <dsp:spPr>
        <a:xfrm>
          <a:off x="42607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8A83-B5DA-49FF-977B-F790B64A95FC}">
      <dsp:nvSpPr>
        <dsp:cNvPr id="0" name=""/>
        <dsp:cNvSpPr/>
      </dsp:nvSpPr>
      <dsp:spPr>
        <a:xfrm>
          <a:off x="1459315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Efetividade</a:t>
          </a:r>
          <a:endParaRPr lang="pt-BR" sz="1300" kern="1200" dirty="0"/>
        </a:p>
      </dsp:txBody>
      <dsp:txXfrm>
        <a:off x="1459315" y="1756995"/>
        <a:ext cx="1416708" cy="1756995"/>
      </dsp:txXfrm>
    </dsp:sp>
    <dsp:sp modelId="{26EF455A-C85E-46EF-A789-55012EF39ED1}">
      <dsp:nvSpPr>
        <dsp:cNvPr id="0" name=""/>
        <dsp:cNvSpPr/>
      </dsp:nvSpPr>
      <dsp:spPr>
        <a:xfrm>
          <a:off x="1501817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7CFFA-3E2D-43A3-BC15-BE66E6D4D568}">
      <dsp:nvSpPr>
        <dsp:cNvPr id="0" name=""/>
        <dsp:cNvSpPr/>
      </dsp:nvSpPr>
      <dsp:spPr>
        <a:xfrm>
          <a:off x="2918525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Atenção Centrada no Paciente</a:t>
          </a:r>
          <a:endParaRPr lang="pt-BR" sz="1300" kern="1200" dirty="0"/>
        </a:p>
      </dsp:txBody>
      <dsp:txXfrm>
        <a:off x="2918525" y="1756995"/>
        <a:ext cx="1416708" cy="1756995"/>
      </dsp:txXfrm>
    </dsp:sp>
    <dsp:sp modelId="{23D46D0E-C0D6-4281-BC42-0B0A3248CE04}">
      <dsp:nvSpPr>
        <dsp:cNvPr id="0" name=""/>
        <dsp:cNvSpPr/>
      </dsp:nvSpPr>
      <dsp:spPr>
        <a:xfrm>
          <a:off x="2961026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D7D94-9F36-4999-92FD-8688A56BE627}">
      <dsp:nvSpPr>
        <dsp:cNvPr id="0" name=""/>
        <dsp:cNvSpPr/>
      </dsp:nvSpPr>
      <dsp:spPr>
        <a:xfrm>
          <a:off x="4377734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Oportunidade  / Acesso</a:t>
          </a:r>
          <a:endParaRPr lang="pt-BR" sz="1300" kern="1200" dirty="0"/>
        </a:p>
      </dsp:txBody>
      <dsp:txXfrm>
        <a:off x="4377734" y="1756995"/>
        <a:ext cx="1416708" cy="1756995"/>
      </dsp:txXfrm>
    </dsp:sp>
    <dsp:sp modelId="{B49CD81A-63C4-44DC-92F7-FB27F896BBA2}">
      <dsp:nvSpPr>
        <dsp:cNvPr id="0" name=""/>
        <dsp:cNvSpPr/>
      </dsp:nvSpPr>
      <dsp:spPr>
        <a:xfrm>
          <a:off x="4420235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6CD5-0A22-4B7A-822B-F5E4A559A836}">
      <dsp:nvSpPr>
        <dsp:cNvPr id="0" name=""/>
        <dsp:cNvSpPr/>
      </dsp:nvSpPr>
      <dsp:spPr>
        <a:xfrm>
          <a:off x="5836944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Eficiência</a:t>
          </a:r>
          <a:endParaRPr lang="pt-BR" sz="1300" kern="1200" dirty="0"/>
        </a:p>
      </dsp:txBody>
      <dsp:txXfrm>
        <a:off x="5836944" y="1756995"/>
        <a:ext cx="1416708" cy="1756995"/>
      </dsp:txXfrm>
    </dsp:sp>
    <dsp:sp modelId="{BA290331-DFE3-42F1-9236-84807BA2024F}">
      <dsp:nvSpPr>
        <dsp:cNvPr id="0" name=""/>
        <dsp:cNvSpPr/>
      </dsp:nvSpPr>
      <dsp:spPr>
        <a:xfrm>
          <a:off x="5879445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561E7-97B8-48F0-85EC-79D5D87F9B71}">
      <dsp:nvSpPr>
        <dsp:cNvPr id="0" name=""/>
        <dsp:cNvSpPr/>
      </dsp:nvSpPr>
      <dsp:spPr>
        <a:xfrm>
          <a:off x="7296153" y="0"/>
          <a:ext cx="1416708" cy="439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Equidade</a:t>
          </a:r>
          <a:endParaRPr lang="pt-BR" sz="1300" kern="1200" dirty="0"/>
        </a:p>
      </dsp:txBody>
      <dsp:txXfrm>
        <a:off x="7296153" y="1756995"/>
        <a:ext cx="1416708" cy="1756995"/>
      </dsp:txXfrm>
    </dsp:sp>
    <dsp:sp modelId="{1399A4D1-08B6-4D72-A4E9-C5DE1794FC94}">
      <dsp:nvSpPr>
        <dsp:cNvPr id="0" name=""/>
        <dsp:cNvSpPr/>
      </dsp:nvSpPr>
      <dsp:spPr>
        <a:xfrm>
          <a:off x="7338654" y="263549"/>
          <a:ext cx="1331705" cy="14626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C2389-9D06-4F40-9A8C-4B0417151DBC}">
      <dsp:nvSpPr>
        <dsp:cNvPr id="0" name=""/>
        <dsp:cNvSpPr/>
      </dsp:nvSpPr>
      <dsp:spPr>
        <a:xfrm>
          <a:off x="348518" y="3513990"/>
          <a:ext cx="8015930" cy="658873"/>
        </a:xfrm>
        <a:prstGeom prst="leftRightArrow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D9C31-38C9-43BC-A5DE-AB4979D38CD2}">
      <dsp:nvSpPr>
        <dsp:cNvPr id="0" name=""/>
        <dsp:cNvSpPr/>
      </dsp:nvSpPr>
      <dsp:spPr>
        <a:xfrm>
          <a:off x="-6839757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347A3-C760-41A2-A084-EF35A2873679}">
      <dsp:nvSpPr>
        <dsp:cNvPr id="0" name=""/>
        <dsp:cNvSpPr/>
      </dsp:nvSpPr>
      <dsp:spPr>
        <a:xfrm>
          <a:off x="680439" y="465021"/>
          <a:ext cx="7633284" cy="930527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38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2A1F03"/>
              </a:solidFill>
            </a:rPr>
            <a:t>Influenciar e colaborar no desenvolvimento de políticas de segurança do paciente progressivamente (Rede Cegonha, RUE e Doenças Crônicas)</a:t>
          </a:r>
          <a:endParaRPr lang="pt-BR" sz="2000" kern="1200" dirty="0">
            <a:solidFill>
              <a:srgbClr val="2A1F03"/>
            </a:solidFill>
          </a:endParaRPr>
        </a:p>
      </dsp:txBody>
      <dsp:txXfrm>
        <a:off x="680439" y="465021"/>
        <a:ext cx="7633284" cy="930527"/>
      </dsp:txXfrm>
    </dsp:sp>
    <dsp:sp modelId="{A60F2507-90CC-4B62-9E11-6C9247FCE999}">
      <dsp:nvSpPr>
        <dsp:cNvPr id="0" name=""/>
        <dsp:cNvSpPr/>
      </dsp:nvSpPr>
      <dsp:spPr>
        <a:xfrm>
          <a:off x="98859" y="348705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55A8-062D-4DFD-891C-52E789F99CF1}">
      <dsp:nvSpPr>
        <dsp:cNvPr id="0" name=""/>
        <dsp:cNvSpPr/>
      </dsp:nvSpPr>
      <dsp:spPr>
        <a:xfrm>
          <a:off x="1213932" y="1861055"/>
          <a:ext cx="7099791" cy="930527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38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2A1F03"/>
              </a:solidFill>
            </a:rPr>
            <a:t>Atuar como catalisadores de ações locais para  segurança do paciente adaptando à  realidade local. </a:t>
          </a:r>
          <a:endParaRPr lang="pt-BR" sz="2000" kern="1200" dirty="0">
            <a:solidFill>
              <a:srgbClr val="2A1F03"/>
            </a:solidFill>
          </a:endParaRPr>
        </a:p>
      </dsp:txBody>
      <dsp:txXfrm>
        <a:off x="1213932" y="1861055"/>
        <a:ext cx="7099791" cy="930527"/>
      </dsp:txXfrm>
    </dsp:sp>
    <dsp:sp modelId="{FCEDEE19-1FB0-4889-982C-C973BAC8BE33}">
      <dsp:nvSpPr>
        <dsp:cNvPr id="0" name=""/>
        <dsp:cNvSpPr/>
      </dsp:nvSpPr>
      <dsp:spPr>
        <a:xfrm>
          <a:off x="632352" y="1744739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B7ED6-B12B-4AAF-84CD-F7D221817E47}">
      <dsp:nvSpPr>
        <dsp:cNvPr id="0" name=""/>
        <dsp:cNvSpPr/>
      </dsp:nvSpPr>
      <dsp:spPr>
        <a:xfrm>
          <a:off x="1213932" y="3257088"/>
          <a:ext cx="7099791" cy="930527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38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2A1F03"/>
              </a:solidFill>
            </a:rPr>
            <a:t>Facilitar a disseminação da melhoria em segurança do paciente </a:t>
          </a:r>
          <a:endParaRPr lang="pt-BR" sz="2000" kern="1200" dirty="0">
            <a:solidFill>
              <a:srgbClr val="2A1F03"/>
            </a:solidFill>
          </a:endParaRPr>
        </a:p>
      </dsp:txBody>
      <dsp:txXfrm>
        <a:off x="1213932" y="3257088"/>
        <a:ext cx="7099791" cy="930527"/>
      </dsp:txXfrm>
    </dsp:sp>
    <dsp:sp modelId="{624EEC66-04FF-487F-9466-005B5AE4A564}">
      <dsp:nvSpPr>
        <dsp:cNvPr id="0" name=""/>
        <dsp:cNvSpPr/>
      </dsp:nvSpPr>
      <dsp:spPr>
        <a:xfrm>
          <a:off x="632352" y="3140772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6C86F-6DA9-49DE-BFC0-CBA289AA7B9B}">
      <dsp:nvSpPr>
        <dsp:cNvPr id="0" name=""/>
        <dsp:cNvSpPr/>
      </dsp:nvSpPr>
      <dsp:spPr>
        <a:xfrm>
          <a:off x="680439" y="4653122"/>
          <a:ext cx="7633284" cy="930527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38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2A1F03"/>
              </a:solidFill>
            </a:rPr>
            <a:t>Apoiar tecnicamente e incentivar em instância federal, estadual e municipal, o modo de repensar o cuidar na lógica de segurança</a:t>
          </a:r>
          <a:endParaRPr lang="pt-BR" sz="2000" kern="1200" dirty="0">
            <a:solidFill>
              <a:srgbClr val="2A1F03"/>
            </a:solidFill>
          </a:endParaRPr>
        </a:p>
      </dsp:txBody>
      <dsp:txXfrm>
        <a:off x="680439" y="4653122"/>
        <a:ext cx="7633284" cy="930527"/>
      </dsp:txXfrm>
    </dsp:sp>
    <dsp:sp modelId="{B0D04593-D670-4919-9E6D-55CCB0D6A8B7}">
      <dsp:nvSpPr>
        <dsp:cNvPr id="0" name=""/>
        <dsp:cNvSpPr/>
      </dsp:nvSpPr>
      <dsp:spPr>
        <a:xfrm>
          <a:off x="98859" y="4536806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C9ECB2-E217-41B9-9374-4047DF57F652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BE4082-9C1E-40BA-8AAC-19B0F8381419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2836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67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37D0FAE-33B5-49F3-8DEB-B00D69C08CA8}" type="slidenum">
              <a:rPr lang="pt-BR" sz="1200">
                <a:latin typeface="Calibri" pitchFamily="34" charset="0"/>
              </a:rPr>
              <a:pPr eaLnBrk="1" hangingPunct="1"/>
              <a:t>8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71029" y="8830757"/>
            <a:ext cx="3037731" cy="4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25" tIns="45211" rIns="90425" bIns="45211" anchor="b"/>
          <a:lstStyle>
            <a:lvl1pPr defTabSz="9080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395FC6-05EE-4B28-98B1-F3506EAA936B}" type="slidenum">
              <a:rPr lang="pt-BR" b="0"/>
              <a:pPr algn="r" eaLnBrk="1" hangingPunct="1"/>
              <a:t>9</a:t>
            </a:fld>
            <a:endParaRPr lang="pt-BR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A76EC-00F0-3846-BDA7-1A0A20D0D1E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12051-6570-456B-84F6-D9FEBF0115BF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70CE-43F8-4024-8920-2236DF54B322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F3309-714C-4320-B402-55DA9C9B8341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48235-8A2D-4C88-915A-E3E57CEAC057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8E848-D641-454F-911C-CE5ED342E339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4009-84FB-4CF1-B94E-6AF353A85D0D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A2FBE-6F18-4769-ACCF-F22EC913F7E8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2194-A28B-4B1E-9D27-F4F45ACF54DE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9DAAF-CDB9-4513-BBE2-B01725397CE7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8DC66-DFF2-4386-8DC8-408C31A413B4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9C974-3053-445E-BFCE-D84076E3C2D0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35347-4798-40D1-A213-975EC127B0FE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0F75F-001D-4638-BBA9-621903703A99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40718-C873-4899-84E6-48C6E37E5A0E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DD86E-0E04-4E26-A040-77B0AE2F87F4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E6779-DC67-4C12-AFD9-4008EF520929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EC0A7-B6A1-46EC-9172-DCF4DBDD38F6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1F692-53A9-4AB6-84D2-A952884637FA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DF3A5-C2DB-4153-B36A-5F20761A31B6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5908-BF4E-4BA1-B988-7D97CA54C62E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A0519-769A-4281-974B-63BDDD26B110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CE5E4-3D93-435D-897F-99A549096FB4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6DD26902-182D-43FE-847A-0F231CA6F3B2}" type="datetimeFigureOut">
              <a:rPr lang="pt-BR" altLang="pt-BR"/>
              <a:pPr/>
              <a:t>06/07/15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18E19E-9532-4033-8355-576B95001968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6" r:id="rId8"/>
    <p:sldLayoutId id="2147483767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EE396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BEE396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visa.gov.br/" TargetMode="Externa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visa.gov.br/" TargetMode="Externa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ana.oliveira@saude.gov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8676456" cy="2079682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Estratégias do Ministério da Saúde no Campo da Segurança do Paciente e a importância da Notificação </a:t>
            </a:r>
            <a:r>
              <a:rPr lang="pt-BR" altLang="pt-BR" sz="1600" dirty="0" smtClean="0"/>
              <a:t/>
            </a:r>
            <a:br>
              <a:rPr lang="pt-BR" altLang="pt-BR" sz="1600" dirty="0" smtClean="0"/>
            </a:br>
            <a:r>
              <a:rPr lang="pt-BR" altLang="pt-BR" sz="1600" dirty="0" smtClean="0"/>
              <a:t/>
            </a:r>
            <a:br>
              <a:rPr lang="pt-BR" altLang="pt-BR" sz="1600" dirty="0" smtClean="0"/>
            </a:br>
            <a:endParaRPr lang="pt-BR" altLang="pt-BR" sz="1600" dirty="0" smtClean="0"/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0" y="7651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400" b="1" dirty="0"/>
              <a:t>MINISTÉRIO DA SAÚDE - MS</a:t>
            </a:r>
          </a:p>
          <a:p>
            <a:pPr algn="ctr" eaLnBrk="1" hangingPunct="1"/>
            <a:r>
              <a:rPr lang="pt-BR" altLang="pt-BR" sz="1400" b="1" dirty="0"/>
              <a:t>SECRETARIA DE ATENÇÃO À SAÚDE - SAS</a:t>
            </a:r>
          </a:p>
          <a:p>
            <a:pPr algn="ctr" eaLnBrk="1" hangingPunct="1"/>
            <a:r>
              <a:rPr lang="pt-BR" altLang="pt-BR" sz="1400" b="1" dirty="0"/>
              <a:t>DEPARTAMENTO DE ATENÇÃO ESPECIALIZADA – </a:t>
            </a:r>
            <a:r>
              <a:rPr lang="pt-BR" altLang="pt-BR" sz="1400" b="1" dirty="0" smtClean="0"/>
              <a:t>DAHU</a:t>
            </a:r>
            <a:endParaRPr lang="pt-BR" altLang="pt-BR" sz="1400" b="1" dirty="0"/>
          </a:p>
          <a:p>
            <a:pPr algn="ctr" eaLnBrk="1" hangingPunct="1"/>
            <a:r>
              <a:rPr lang="pt-BR" altLang="pt-BR" sz="1400" b="1" dirty="0"/>
              <a:t>COORDENAÇÃO DE ATENÇÃO HOSPITALAR – CGHOSP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7321" y="5357826"/>
            <a:ext cx="5895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altLang="pt-BR" sz="2400" b="1" i="1" dirty="0" smtClean="0">
                <a:latin typeface="Arial" charset="0"/>
                <a:ea typeface="ＭＳ Ｐゴシック" pitchFamily="34" charset="-128"/>
              </a:rPr>
              <a:t>Diana Carmem A. Nunes de Oliveira</a:t>
            </a:r>
          </a:p>
          <a:p>
            <a:pPr algn="ctr">
              <a:buNone/>
            </a:pPr>
            <a:r>
              <a:rPr lang="pt-BR" altLang="pt-BR" sz="2400" b="1" i="1" dirty="0" smtClean="0">
                <a:latin typeface="Arial" charset="0"/>
                <a:ea typeface="ＭＳ Ｐゴシック" pitchFamily="34" charset="-128"/>
              </a:rPr>
              <a:t>Assessora Técnica</a:t>
            </a:r>
          </a:p>
          <a:p>
            <a:pPr algn="ctr">
              <a:buNone/>
            </a:pPr>
            <a:r>
              <a:rPr lang="pt-BR" altLang="pt-BR" sz="2400" b="1" i="1" dirty="0" smtClean="0">
                <a:latin typeface="Arial" charset="0"/>
                <a:ea typeface="ＭＳ Ｐゴシック" pitchFamily="34" charset="-128"/>
              </a:rPr>
              <a:t>Teresina-PI</a:t>
            </a:r>
          </a:p>
          <a:p>
            <a:pPr algn="ctr">
              <a:buNone/>
            </a:pPr>
            <a:endParaRPr lang="pt-BR" altLang="pt-BR" sz="2400" b="1" i="1" dirty="0">
              <a:latin typeface="Arial" charset="0"/>
              <a:ea typeface="ＭＳ Ｐゴシック" pitchFamily="34" charset="-128"/>
            </a:endParaRPr>
          </a:p>
          <a:p>
            <a:pPr algn="ctr">
              <a:buNone/>
            </a:pPr>
            <a:endParaRPr lang="pt-BR" altLang="pt-BR" dirty="0">
              <a:latin typeface="Arial" charset="0"/>
              <a:ea typeface="ＭＳ Ｐゴシック" pitchFamily="34" charset="-128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4" cy="5904656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 smtClean="0">
                <a:solidFill>
                  <a:srgbClr val="2A1F03"/>
                </a:solidFill>
              </a:rPr>
              <a:t>O PNSP na linha do tempo - 2013</a:t>
            </a:r>
            <a:endParaRPr lang="pt-BR" sz="2800" dirty="0">
              <a:solidFill>
                <a:srgbClr val="2A1F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7158" y="658308"/>
            <a:ext cx="8229600" cy="913304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pt-BR" altLang="pt-BR" sz="3200" b="1" dirty="0" smtClean="0"/>
              <a:t>POLÍTICA NACIONAL DA ATENÇÃO HOSPITALAR</a:t>
            </a:r>
            <a:endParaRPr lang="pt-BR" altLang="pt-BR" sz="3200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785918" y="2565399"/>
            <a:ext cx="5572164" cy="7207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 tudo a ver!!!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93C4"/>
              </a:clrFrom>
              <a:clrTo>
                <a:srgbClr val="569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8219647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9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9848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altLang="pt-BR" sz="2400" b="1" dirty="0" smtClean="0">
                <a:latin typeface="Arial" charset="0"/>
                <a:cs typeface="Arial" charset="0"/>
              </a:rPr>
              <a:t>POLÍTICA NACIONAL DA ATENÇÃO HOSPITALAR</a:t>
            </a:r>
            <a:br>
              <a:rPr lang="pt-BR" altLang="pt-BR" sz="2400" b="1" dirty="0" smtClean="0">
                <a:latin typeface="Arial" charset="0"/>
                <a:cs typeface="Arial" charset="0"/>
              </a:rPr>
            </a:br>
            <a:r>
              <a:rPr lang="pt-BR" altLang="pt-BR" sz="2400" b="0" dirty="0" smtClean="0">
                <a:latin typeface="Arial" charset="0"/>
                <a:cs typeface="Arial" charset="0"/>
              </a:rPr>
              <a:t>( Portaria nº 3.390/2013)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/>
            </a:r>
            <a:br>
              <a:rPr lang="pt-BR" altLang="pt-BR" sz="2400" b="1" dirty="0" smtClean="0">
                <a:latin typeface="Arial" charset="0"/>
                <a:cs typeface="Arial" charset="0"/>
              </a:rPr>
            </a:br>
            <a:endParaRPr lang="pt-BR" alt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tângulo 1"/>
          <p:cNvSpPr>
            <a:spLocks noChangeArrowheads="1"/>
          </p:cNvSpPr>
          <p:nvPr/>
        </p:nvSpPr>
        <p:spPr bwMode="auto">
          <a:xfrm>
            <a:off x="1462088" y="1527175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400" b="1" dirty="0">
                <a:solidFill>
                  <a:srgbClr val="000000"/>
                </a:solidFill>
              </a:rPr>
              <a:t>OBJETIVOS ESPECÍFICOS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3645396"/>
            <a:ext cx="7992887" cy="647700"/>
          </a:xfrm>
          <a:prstGeom prst="roundRect">
            <a:avLst>
              <a:gd name="adj" fmla="val 25167"/>
            </a:avLst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pt-BR" altLang="pt-BR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000000"/>
                </a:solidFill>
              </a:rPr>
              <a:t>Estabelecer </a:t>
            </a:r>
            <a:r>
              <a:rPr lang="pt-BR" altLang="pt-BR" b="1" dirty="0">
                <a:solidFill>
                  <a:srgbClr val="000000"/>
                </a:solidFill>
              </a:rPr>
              <a:t>as Diretrizes para Qualidade da Atenção Hospitalar e Segurança do paciente;</a:t>
            </a:r>
          </a:p>
          <a:p>
            <a:pPr algn="just" eaLnBrk="1" hangingPunct="1">
              <a:buFont typeface="Arial" charset="0"/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" name="Retângulo de cantos arredondados 7"/>
          <p:cNvSpPr/>
          <p:nvPr/>
        </p:nvSpPr>
        <p:spPr>
          <a:xfrm>
            <a:off x="395536" y="2060849"/>
            <a:ext cx="7991475" cy="10801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altLang="pt-BR" b="1" dirty="0" smtClean="0">
                <a:solidFill>
                  <a:srgbClr val="000000"/>
                </a:solidFill>
              </a:rPr>
              <a:t>O </a:t>
            </a:r>
            <a:r>
              <a:rPr lang="pt-PT" altLang="pt-BR" b="1" dirty="0">
                <a:solidFill>
                  <a:srgbClr val="000000"/>
                </a:solidFill>
              </a:rPr>
              <a:t>Hospital deverá implementar e monitorar estratégias para assegurar a qualidade da atenção e segurança do paciente.</a:t>
            </a:r>
          </a:p>
          <a:p>
            <a:pPr eaLnBrk="1" hangingPunct="1"/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725144"/>
            <a:ext cx="806489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Garantir a continuidade do cuidado em outros pontos de atenção da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RAS</a:t>
            </a:r>
          </a:p>
          <a:p>
            <a:pPr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4"/>
          <p:cNvSpPr/>
          <p:nvPr/>
        </p:nvSpPr>
        <p:spPr>
          <a:xfrm>
            <a:off x="395537" y="5805264"/>
            <a:ext cx="8064896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rgbClr val="2A1F03"/>
                </a:solidFill>
                <a:latin typeface="Arial" pitchFamily="34" charset="0"/>
                <a:cs typeface="Arial" pitchFamily="34" charset="0"/>
              </a:rPr>
              <a:t>O sistema de saúde organizado por Linhas de Cuidado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3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31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800" dirty="0" smtClean="0">
                <a:solidFill>
                  <a:schemeClr val="accent6">
                    <a:tint val="1000"/>
                  </a:schemeClr>
                </a:solidFill>
              </a:rPr>
              <a:t>Objetivos da Equipe Técnica CGHOSP/DAHU/SAS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75717743"/>
              </p:ext>
            </p:extLst>
          </p:nvPr>
        </p:nvGraphicFramePr>
        <p:xfrm>
          <a:off x="179512" y="692696"/>
          <a:ext cx="84002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86" y="214290"/>
            <a:ext cx="1137732" cy="3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ço Reservado para Conteúdo 2"/>
          <p:cNvSpPr>
            <a:spLocks noGrp="1"/>
          </p:cNvSpPr>
          <p:nvPr>
            <p:ph sz="quarter" idx="1"/>
          </p:nvPr>
        </p:nvSpPr>
        <p:spPr bwMode="auto">
          <a:xfrm>
            <a:off x="571500" y="1773238"/>
            <a:ext cx="7888288" cy="396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pt-BR" sz="2200" b="1" dirty="0">
                <a:solidFill>
                  <a:schemeClr val="tx1"/>
                </a:solidFill>
                <a:latin typeface="Arial" charset="0"/>
                <a:cs typeface="Arial" charset="0"/>
              </a:rPr>
              <a:t>	Foi desenvolvido um novo módulo no Sistema </a:t>
            </a:r>
            <a:r>
              <a:rPr lang="pt-BR" sz="2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Notivisa</a:t>
            </a:r>
            <a:r>
              <a:rPr lang="pt-BR" sz="2200" b="1" dirty="0">
                <a:solidFill>
                  <a:schemeClr val="tx1"/>
                </a:solidFill>
                <a:latin typeface="Arial" charset="0"/>
                <a:cs typeface="Arial" charset="0"/>
              </a:rPr>
              <a:t> com 2 formulários para a notificação de incidentes/eventos adversos relacionados à assistência à saúde:</a:t>
            </a:r>
          </a:p>
          <a:p>
            <a:pPr algn="just">
              <a:buFontTx/>
              <a:buNone/>
            </a:pPr>
            <a:endParaRPr lang="pt-BR" sz="22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200" b="1" dirty="0">
                <a:solidFill>
                  <a:schemeClr val="tx1"/>
                </a:solidFill>
                <a:latin typeface="Arial" charset="0"/>
                <a:cs typeface="Arial" charset="0"/>
              </a:rPr>
              <a:t>	1. CIDADÃO</a:t>
            </a:r>
          </a:p>
          <a:p>
            <a:pPr algn="just">
              <a:buFontTx/>
              <a:buNone/>
            </a:pPr>
            <a:r>
              <a:rPr lang="pt-BR" sz="2200" b="1" dirty="0">
                <a:solidFill>
                  <a:schemeClr val="tx1"/>
                </a:solidFill>
                <a:latin typeface="Arial" charset="0"/>
                <a:cs typeface="Arial" charset="0"/>
              </a:rPr>
              <a:t>	É facultativo, não precisa de cadastro, basta acessar o link que está disponível no site da Anvisa.</a:t>
            </a:r>
          </a:p>
          <a:p>
            <a:pPr algn="just">
              <a:buFontTx/>
              <a:buNone/>
            </a:pPr>
            <a:endParaRPr lang="pt-BR" sz="22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pt-BR" sz="2200" b="1" dirty="0">
                <a:solidFill>
                  <a:schemeClr val="tx1"/>
                </a:solidFill>
                <a:latin typeface="Arial" charset="0"/>
                <a:cs typeface="Arial" charset="0"/>
              </a:rPr>
              <a:t>	2. NÚCLEO DE SEGURANÇA DO PACIENTE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0039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0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NOTIVISA – CIDADÃO</a:t>
            </a:r>
            <a:b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(PACIENTE / FAMILIAR / ACOMPANHANTE)</a:t>
            </a:r>
            <a:b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  <a:hlinkClick r:id="rId2"/>
              </a:rPr>
              <a:t>WWW.ANVISA.GOV.BR</a:t>
            </a:r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0" name="Espaço Reservado para Conteúdo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Times New Roman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eta para a direita 6"/>
          <p:cNvSpPr>
            <a:spLocks noChangeArrowheads="1"/>
          </p:cNvSpPr>
          <p:nvPr/>
        </p:nvSpPr>
        <p:spPr bwMode="auto">
          <a:xfrm>
            <a:off x="5508625" y="4437063"/>
            <a:ext cx="1554163" cy="792162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0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</a:rPr>
              <a:t>NOTIVISA – CIDADÃO</a:t>
            </a:r>
            <a:b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</a:rPr>
              <a:t>(PACIENTE / FAMILIAR / ACOMPANHANTE)</a:t>
            </a:r>
            <a:b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  <a:hlinkClick r:id="rId2"/>
              </a:rPr>
              <a:t>WWW.ANVISA.GOV.BR</a:t>
            </a:r>
            <a:r>
              <a:rPr lang="pt-BR" sz="2400" dirty="0">
                <a:solidFill>
                  <a:srgbClr val="2A1F03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8"/>
            <a:ext cx="8229600" cy="440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lipse 5"/>
          <p:cNvSpPr>
            <a:spLocks noChangeArrowheads="1"/>
          </p:cNvSpPr>
          <p:nvPr/>
        </p:nvSpPr>
        <p:spPr bwMode="auto">
          <a:xfrm>
            <a:off x="900113" y="2997200"/>
            <a:ext cx="1943100" cy="10795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Seta para a esquerda 8"/>
          <p:cNvSpPr>
            <a:spLocks noChangeArrowheads="1"/>
          </p:cNvSpPr>
          <p:nvPr/>
        </p:nvSpPr>
        <p:spPr bwMode="auto">
          <a:xfrm>
            <a:off x="3851275" y="2565400"/>
            <a:ext cx="1368425" cy="719138"/>
          </a:xfrm>
          <a:prstGeom prst="leftArrow">
            <a:avLst>
              <a:gd name="adj1" fmla="val 50000"/>
              <a:gd name="adj2" fmla="val 5007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00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2332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pt-BR" sz="2600" b="1" dirty="0">
                <a:solidFill>
                  <a:srgbClr val="2A1F03"/>
                </a:solidFill>
                <a:latin typeface="Times New Roman" charset="0"/>
              </a:rPr>
              <a:t>IMPLANTAÇÃO NACIONAL DOS NSP</a:t>
            </a:r>
          </a:p>
          <a:p>
            <a:pPr algn="ctr">
              <a:buFontTx/>
              <a:buNone/>
            </a:pPr>
            <a:r>
              <a:rPr lang="pt-BR" sz="2600" b="1" dirty="0">
                <a:solidFill>
                  <a:srgbClr val="2A1F03"/>
                </a:solidFill>
                <a:latin typeface="Times New Roman" charset="0"/>
              </a:rPr>
              <a:t>E </a:t>
            </a:r>
          </a:p>
          <a:p>
            <a:pPr algn="ctr">
              <a:buFontTx/>
              <a:buNone/>
            </a:pPr>
            <a:r>
              <a:rPr lang="pt-BR" sz="2600" b="1" dirty="0">
                <a:solidFill>
                  <a:srgbClr val="2A1F03"/>
                </a:solidFill>
                <a:latin typeface="Times New Roman" charset="0"/>
              </a:rPr>
              <a:t>NOTIFICAÇÕES DE EVENTOS ADVERSOS - 2014</a:t>
            </a:r>
          </a:p>
        </p:txBody>
      </p:sp>
    </p:spTree>
    <p:extLst>
      <p:ext uri="{BB962C8B-B14F-4D97-AF65-F5344CB8AC3E}">
        <p14:creationId xmlns:p14="http://schemas.microsoft.com/office/powerpoint/2010/main" val="170076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600" dirty="0">
                <a:solidFill>
                  <a:srgbClr val="2A1F03"/>
                </a:solidFill>
                <a:latin typeface="Arial" charset="0"/>
                <a:cs typeface="Arial" charset="0"/>
              </a:rPr>
              <a:t>Número de Núcleos de Segurança do Paciente</a:t>
            </a:r>
            <a:br>
              <a:rPr lang="pt-BR" sz="2600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600" dirty="0">
                <a:solidFill>
                  <a:srgbClr val="2A1F03"/>
                </a:solidFill>
                <a:latin typeface="Arial" charset="0"/>
                <a:cs typeface="Arial" charset="0"/>
              </a:rPr>
              <a:t> (NSP) cadastrados por estado (até 31/12/2014) </a:t>
            </a:r>
            <a:endParaRPr lang="pt-BR" sz="2600" b="1" dirty="0">
              <a:solidFill>
                <a:srgbClr val="2A1F03"/>
              </a:solidFill>
              <a:latin typeface="Arial" charset="0"/>
              <a:cs typeface="Arial" charset="0"/>
            </a:endParaRPr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74332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8"/>
          <p:cNvSpPr txBox="1">
            <a:spLocks noChangeArrowheads="1"/>
          </p:cNvSpPr>
          <p:nvPr/>
        </p:nvSpPr>
        <p:spPr bwMode="auto">
          <a:xfrm>
            <a:off x="6372225" y="544512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  <a:latin typeface="Arial" charset="0"/>
                <a:cs typeface="Arial" charset="0"/>
              </a:rPr>
              <a:t>Anvisa, 2014</a:t>
            </a:r>
          </a:p>
        </p:txBody>
      </p:sp>
      <p:sp>
        <p:nvSpPr>
          <p:cNvPr id="13316" name="Retângulo 9"/>
          <p:cNvSpPr>
            <a:spLocks noChangeArrowheads="1"/>
          </p:cNvSpPr>
          <p:nvPr/>
        </p:nvSpPr>
        <p:spPr bwMode="auto">
          <a:xfrm>
            <a:off x="2339975" y="5732463"/>
            <a:ext cx="1800225" cy="217487"/>
          </a:xfrm>
          <a:prstGeom prst="rect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>
                <a:solidFill>
                  <a:srgbClr val="2A1F03"/>
                </a:solidFill>
                <a:latin typeface="Arial" charset="0"/>
                <a:cs typeface="Arial" charset="0"/>
              </a:rPr>
              <a:t>Núcleos de Segurança do Paciente (NSP) Cadastrados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2804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tângulo 4"/>
          <p:cNvSpPr>
            <a:spLocks noChangeArrowheads="1"/>
          </p:cNvSpPr>
          <p:nvPr/>
        </p:nvSpPr>
        <p:spPr bwMode="auto">
          <a:xfrm>
            <a:off x="468313" y="5300663"/>
            <a:ext cx="5256212" cy="36036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16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2A1F03"/>
                </a:solidFill>
              </a:rPr>
              <a:t>Justificativa</a:t>
            </a:r>
            <a:endParaRPr lang="pt-BR" dirty="0">
              <a:solidFill>
                <a:srgbClr val="2A1F03"/>
              </a:solidFill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/>
          <a:srcRect t="14481" r="50689" b="18852"/>
          <a:stretch/>
        </p:blipFill>
        <p:spPr bwMode="auto">
          <a:xfrm>
            <a:off x="1115616" y="1124744"/>
            <a:ext cx="698477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61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200" b="1" dirty="0">
                <a:solidFill>
                  <a:srgbClr val="2A1F03"/>
                </a:solidFill>
                <a:latin typeface="Arial" charset="0"/>
                <a:cs typeface="Arial" charset="0"/>
              </a:rPr>
              <a:t>Número de Núcleos de Segurança do Paciente (NSP) que notificaram pelo  menos 1 vez em 2014, por estado. </a:t>
            </a:r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4103687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ixaDeTexto 5"/>
          <p:cNvSpPr txBox="1">
            <a:spLocks noChangeArrowheads="1"/>
          </p:cNvSpPr>
          <p:nvPr/>
        </p:nvSpPr>
        <p:spPr bwMode="auto">
          <a:xfrm>
            <a:off x="6659563" y="5373688"/>
            <a:ext cx="223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  <a:latin typeface="Arial" charset="0"/>
                <a:cs typeface="Arial" charset="0"/>
              </a:rPr>
              <a:t>Anvisa, 2014</a:t>
            </a:r>
          </a:p>
        </p:txBody>
      </p:sp>
      <p:sp>
        <p:nvSpPr>
          <p:cNvPr id="15364" name="Retângulo 6"/>
          <p:cNvSpPr>
            <a:spLocks noChangeArrowheads="1"/>
          </p:cNvSpPr>
          <p:nvPr/>
        </p:nvSpPr>
        <p:spPr bwMode="auto">
          <a:xfrm>
            <a:off x="2484438" y="5732463"/>
            <a:ext cx="2016125" cy="21748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20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600" dirty="0">
                <a:solidFill>
                  <a:srgbClr val="2A1F03"/>
                </a:solidFill>
                <a:latin typeface="Arial" charset="0"/>
                <a:cs typeface="Arial" charset="0"/>
              </a:rPr>
              <a:t>Número de notificações de incidentes relacionados à assistência à saúde, por estado (2014).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0241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ixaDeTexto 5"/>
          <p:cNvSpPr txBox="1">
            <a:spLocks noChangeArrowheads="1"/>
          </p:cNvSpPr>
          <p:nvPr/>
        </p:nvSpPr>
        <p:spPr bwMode="auto">
          <a:xfrm>
            <a:off x="6659563" y="5373688"/>
            <a:ext cx="223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  <a:latin typeface="Arial" charset="0"/>
                <a:cs typeface="Arial" charset="0"/>
              </a:rPr>
              <a:t>Anvisa, 2014</a:t>
            </a:r>
          </a:p>
        </p:txBody>
      </p:sp>
      <p:sp>
        <p:nvSpPr>
          <p:cNvPr id="16388" name="Retângulo 7"/>
          <p:cNvSpPr>
            <a:spLocks noChangeArrowheads="1"/>
          </p:cNvSpPr>
          <p:nvPr/>
        </p:nvSpPr>
        <p:spPr bwMode="auto">
          <a:xfrm>
            <a:off x="2627313" y="5805488"/>
            <a:ext cx="2160587" cy="215900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0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Distribuição de incidentes relacionados à assistência à saúde notificados, segundo faixa etária dos pacientes.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43113"/>
            <a:ext cx="828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tângulo 5"/>
          <p:cNvSpPr>
            <a:spLocks noChangeArrowheads="1"/>
          </p:cNvSpPr>
          <p:nvPr/>
        </p:nvSpPr>
        <p:spPr bwMode="auto">
          <a:xfrm>
            <a:off x="5508625" y="2060575"/>
            <a:ext cx="2232025" cy="2808288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 bwMode="auto">
          <a:xfrm>
            <a:off x="827088" y="274638"/>
            <a:ext cx="75612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Incidentes relacionados à assistência à saúde notificados, por diagnóstico do paciente.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7771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tângulo 4"/>
          <p:cNvSpPr>
            <a:spLocks noChangeArrowheads="1"/>
          </p:cNvSpPr>
          <p:nvPr/>
        </p:nvSpPr>
        <p:spPr bwMode="auto">
          <a:xfrm>
            <a:off x="900113" y="1052513"/>
            <a:ext cx="7632700" cy="86360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 bwMode="auto">
          <a:xfrm>
            <a:off x="1763713" y="476250"/>
            <a:ext cx="69230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Incidentes relacionados à assistência à saúde notificados, por tipo de serviço de saúde.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19263"/>
            <a:ext cx="83534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1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 bwMode="auto">
          <a:xfrm>
            <a:off x="1979613" y="333375"/>
            <a:ext cx="64912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Incidentes relacionados à assistência à saúde notificados, por fase da assistência.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3518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 bwMode="auto">
          <a:xfrm>
            <a:off x="1692275" y="188913"/>
            <a:ext cx="74517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/>
            </a:r>
            <a:br>
              <a:rPr lang="pt-BR" sz="2400" b="1" dirty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Tipos de Eventos Adversos notificados </a:t>
            </a:r>
            <a:b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</a:br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Período: março a dezembro de 2014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852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2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rgbClr val="2A1F03"/>
                </a:solidFill>
                <a:latin typeface="Arial" charset="0"/>
                <a:cs typeface="Arial" charset="0"/>
              </a:rPr>
              <a:t>OUTROS</a:t>
            </a:r>
            <a:r>
              <a:rPr lang="pt-BR" b="1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endParaRPr lang="pt-BR" dirty="0">
              <a:latin typeface="Times New Roman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640763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 bwMode="auto">
          <a:xfrm>
            <a:off x="1619250" y="549275"/>
            <a:ext cx="6923088" cy="99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srgbClr val="2A1F03"/>
                </a:solidFill>
                <a:latin typeface="Arial" charset="0"/>
                <a:cs typeface="Arial" charset="0"/>
              </a:rPr>
              <a:t>Úlceras por pressão (UPP), por estágio.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58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692308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solidFill>
                  <a:srgbClr val="2A1F03"/>
                </a:solidFill>
                <a:latin typeface="Arial" charset="0"/>
                <a:cs typeface="Arial" charset="0"/>
              </a:rPr>
              <a:t>Quedas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4275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5005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3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15520" y="188550"/>
            <a:ext cx="684095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792024"/>
          </a:xfrm>
        </p:spPr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Impacto Financeiro dos 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670"/>
            <a:ext cx="8229600" cy="3196989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Estudo Canadense (1999)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4,8% das despesas com cuidados em saúde são atribuídas aos Eventos Adversos.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Estudo Reino Unido (2001):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8,5 dias adicionais de internação.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4468576"/>
            <a:ext cx="5010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5373270"/>
            <a:ext cx="4838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1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>
                <a:solidFill>
                  <a:srgbClr val="2A1F03"/>
                </a:solidFill>
                <a:latin typeface="Arial" charset="0"/>
                <a:cs typeface="Arial" charset="0"/>
              </a:rPr>
              <a:t>Falhas na Identificação do Paciente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804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67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 bwMode="auto">
          <a:xfrm>
            <a:off x="1835150" y="404813"/>
            <a:ext cx="6851650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3200" b="1" dirty="0">
                <a:solidFill>
                  <a:srgbClr val="2A1F03"/>
                </a:solidFill>
                <a:latin typeface="Arial" charset="0"/>
                <a:cs typeface="Arial" charset="0"/>
              </a:rPr>
              <a:t>Falhas na administração de dietas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427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572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>
                <a:solidFill>
                  <a:srgbClr val="2A1F03"/>
                </a:solidFill>
                <a:latin typeface="Arial" charset="0"/>
                <a:cs typeface="Arial" charset="0"/>
              </a:rPr>
              <a:t>Óbitos relacionados aos eventos adversos notificados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3518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ixaDeTexto 5"/>
          <p:cNvSpPr txBox="1">
            <a:spLocks noChangeArrowheads="1"/>
          </p:cNvSpPr>
          <p:nvPr/>
        </p:nvSpPr>
        <p:spPr bwMode="auto">
          <a:xfrm>
            <a:off x="6732588" y="4149725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1800" b="1">
                <a:solidFill>
                  <a:srgbClr val="FF0000"/>
                </a:solidFill>
                <a:latin typeface="Arial" charset="0"/>
                <a:cs typeface="Arial" charset="0"/>
              </a:rPr>
              <a:t>N: 29 ÓBITOS</a:t>
            </a:r>
          </a:p>
        </p:txBody>
      </p:sp>
      <p:sp>
        <p:nvSpPr>
          <p:cNvPr id="33797" name="Retângulo 6"/>
          <p:cNvSpPr>
            <a:spLocks noChangeArrowheads="1"/>
          </p:cNvSpPr>
          <p:nvPr/>
        </p:nvSpPr>
        <p:spPr bwMode="auto">
          <a:xfrm>
            <a:off x="3132138" y="2924175"/>
            <a:ext cx="863600" cy="433388"/>
          </a:xfrm>
          <a:prstGeom prst="rect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96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ulo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imes New Roman" charset="0"/>
              </a:rPr>
              <a:t>Gestão da Qualidade/Segurança</a:t>
            </a:r>
          </a:p>
        </p:txBody>
      </p:sp>
      <p:sp>
        <p:nvSpPr>
          <p:cNvPr id="6758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07504" y="4173376"/>
            <a:ext cx="9036496" cy="1723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Desenho ou planejamento (Implantar boas práticas)..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Monitoramento (Identificar problemas).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Ciclos de melhoria (Solucionar os problemas)</a:t>
            </a:r>
            <a:r>
              <a:rPr lang="pt-BR" sz="24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67588" name="Grupo 18"/>
          <p:cNvGrpSpPr>
            <a:grpSpLocks/>
          </p:cNvGrpSpPr>
          <p:nvPr/>
        </p:nvGrpSpPr>
        <p:grpSpPr bwMode="auto">
          <a:xfrm>
            <a:off x="684213" y="765175"/>
            <a:ext cx="7991475" cy="2951163"/>
            <a:chOff x="72008" y="764704"/>
            <a:chExt cx="8964488" cy="5040560"/>
          </a:xfrm>
        </p:grpSpPr>
        <p:sp>
          <p:nvSpPr>
            <p:cNvPr id="20" name="Elipse 19"/>
            <p:cNvSpPr/>
            <p:nvPr/>
          </p:nvSpPr>
          <p:spPr>
            <a:xfrm>
              <a:off x="72008" y="764704"/>
              <a:ext cx="8964488" cy="50405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67591" name="Group 2"/>
            <p:cNvGrpSpPr>
              <a:grpSpLocks/>
            </p:cNvGrpSpPr>
            <p:nvPr/>
          </p:nvGrpSpPr>
          <p:grpSpPr bwMode="auto">
            <a:xfrm>
              <a:off x="971600" y="2780929"/>
              <a:ext cx="7446110" cy="2592624"/>
              <a:chOff x="1470" y="3740"/>
              <a:chExt cx="8899" cy="2109"/>
            </a:xfrm>
          </p:grpSpPr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415" y="5205"/>
                <a:ext cx="2922" cy="6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r>
                  <a:rPr lang="pt-BR" sz="1400" dirty="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Planejamento</a:t>
                </a:r>
                <a:endParaRPr lang="pt-BR" sz="16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67594" name="Text Box 7"/>
              <p:cNvSpPr txBox="1">
                <a:spLocks noChangeArrowheads="1"/>
              </p:cNvSpPr>
              <p:nvPr/>
            </p:nvSpPr>
            <p:spPr bwMode="auto">
              <a:xfrm>
                <a:off x="7413" y="3740"/>
                <a:ext cx="2956" cy="512"/>
              </a:xfrm>
              <a:prstGeom prst="rect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>
                    <a:latin typeface="Calibri" charset="0"/>
                    <a:ea typeface="Calibri" charset="0"/>
                    <a:cs typeface="Times New Roman" charset="0"/>
                  </a:rPr>
                  <a:t>Ciclos de Melhoria</a:t>
                </a:r>
                <a:endParaRPr lang="pt-BR" sz="1600">
                  <a:latin typeface="Arial" charset="0"/>
                </a:endParaRPr>
              </a:p>
            </p:txBody>
          </p:sp>
          <p:sp>
            <p:nvSpPr>
              <p:cNvPr id="67595" name="Text Box 6"/>
              <p:cNvSpPr txBox="1">
                <a:spLocks noChangeArrowheads="1"/>
              </p:cNvSpPr>
              <p:nvPr/>
            </p:nvSpPr>
            <p:spPr bwMode="auto">
              <a:xfrm>
                <a:off x="1470" y="3740"/>
                <a:ext cx="2921" cy="644"/>
              </a:xfrm>
              <a:prstGeom prst="rect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>
                    <a:latin typeface="Calibri" charset="0"/>
                    <a:ea typeface="Calibri" charset="0"/>
                    <a:cs typeface="Times New Roman" charset="0"/>
                  </a:rPr>
                  <a:t>Monitoramento</a:t>
                </a:r>
                <a:endParaRPr lang="pt-BR" sz="1600">
                  <a:latin typeface="Arial" charset="0"/>
                </a:endParaRPr>
              </a:p>
            </p:txBody>
          </p:sp>
          <p:sp>
            <p:nvSpPr>
              <p:cNvPr id="67596" name="AutoShape 5"/>
              <p:cNvSpPr>
                <a:spLocks noChangeArrowheads="1"/>
              </p:cNvSpPr>
              <p:nvPr/>
            </p:nvSpPr>
            <p:spPr bwMode="auto">
              <a:xfrm rot="8889854">
                <a:off x="7380" y="4894"/>
                <a:ext cx="2063" cy="159"/>
              </a:xfrm>
              <a:prstGeom prst="rightArrow">
                <a:avLst>
                  <a:gd name="adj1" fmla="val 50000"/>
                  <a:gd name="adj2" fmla="val 324371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C0504D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/>
              <a:lstStyle/>
              <a:p>
                <a:endParaRPr lang="pt-BR" sz="2800"/>
              </a:p>
            </p:txBody>
          </p:sp>
          <p:sp>
            <p:nvSpPr>
              <p:cNvPr id="67597" name="AutoShape 4"/>
              <p:cNvSpPr>
                <a:spLocks noChangeArrowheads="1"/>
              </p:cNvSpPr>
              <p:nvPr/>
            </p:nvSpPr>
            <p:spPr bwMode="auto">
              <a:xfrm rot="-8882843">
                <a:off x="2232" y="4857"/>
                <a:ext cx="2063" cy="159"/>
              </a:xfrm>
              <a:prstGeom prst="rightArrow">
                <a:avLst>
                  <a:gd name="adj1" fmla="val 50000"/>
                  <a:gd name="adj2" fmla="val 324371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C0504D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/>
              <a:lstStyle/>
              <a:p>
                <a:endParaRPr lang="pt-BR" sz="2800"/>
              </a:p>
            </p:txBody>
          </p:sp>
          <p:sp>
            <p:nvSpPr>
              <p:cNvPr id="67598" name="AutoShape 3"/>
              <p:cNvSpPr>
                <a:spLocks noChangeArrowheads="1"/>
              </p:cNvSpPr>
              <p:nvPr/>
            </p:nvSpPr>
            <p:spPr bwMode="auto">
              <a:xfrm>
                <a:off x="4889" y="3933"/>
                <a:ext cx="2063" cy="159"/>
              </a:xfrm>
              <a:prstGeom prst="rightArrow">
                <a:avLst>
                  <a:gd name="adj1" fmla="val 50000"/>
                  <a:gd name="adj2" fmla="val 324371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C0504D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/>
              <a:lstStyle/>
              <a:p>
                <a:endParaRPr lang="pt-BR" sz="2800"/>
              </a:p>
            </p:txBody>
          </p:sp>
        </p:grpSp>
        <p:sp>
          <p:nvSpPr>
            <p:cNvPr id="67592" name="CaixaDeTexto 21"/>
            <p:cNvSpPr txBox="1">
              <a:spLocks noChangeArrowheads="1"/>
            </p:cNvSpPr>
            <p:nvPr/>
          </p:nvSpPr>
          <p:spPr bwMode="auto">
            <a:xfrm>
              <a:off x="2339752" y="1268759"/>
              <a:ext cx="4608511" cy="141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pt-BR" b="1" dirty="0"/>
                <a:t>Promoção de uma </a:t>
              </a:r>
            </a:p>
            <a:p>
              <a:pPr algn="ctr"/>
              <a:r>
                <a:rPr lang="pt-BR" b="1" dirty="0"/>
                <a:t>Cultura de Segurança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7777163" y="6453188"/>
            <a:ext cx="13668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Prof. Gama, ZAS</a:t>
            </a:r>
            <a:endParaRPr lang="pt-B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3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7544" y="836712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pt-BR" sz="2600" b="1" dirty="0">
              <a:solidFill>
                <a:srgbClr val="2A1F03"/>
              </a:solidFill>
              <a:latin typeface="Times New Roman" charset="0"/>
            </a:endParaRPr>
          </a:p>
          <a:p>
            <a:pPr algn="ctr">
              <a:buFontTx/>
              <a:buNone/>
            </a:pPr>
            <a:r>
              <a:rPr lang="pt-BR" sz="2600" b="1" dirty="0" smtClean="0">
                <a:solidFill>
                  <a:srgbClr val="2A1F03"/>
                </a:solidFill>
                <a:latin typeface="Times New Roman" charset="0"/>
              </a:rPr>
              <a:t>OBRIGADA!</a:t>
            </a:r>
          </a:p>
          <a:p>
            <a:pPr algn="ctr">
              <a:buFontTx/>
              <a:buNone/>
            </a:pPr>
            <a:r>
              <a:rPr lang="pt-BR" sz="2600" b="1" dirty="0" smtClean="0">
                <a:solidFill>
                  <a:srgbClr val="2A1F03"/>
                </a:solidFill>
                <a:latin typeface="Times New Roman" charset="0"/>
              </a:rPr>
              <a:t>DIANA CARMEM OLIVEIRA</a:t>
            </a:r>
          </a:p>
          <a:p>
            <a:pPr algn="ctr">
              <a:buFontTx/>
              <a:buNone/>
            </a:pPr>
            <a:r>
              <a:rPr lang="pt-BR" sz="2600" b="1" dirty="0" smtClean="0">
                <a:solidFill>
                  <a:srgbClr val="2A1F03"/>
                </a:solidFill>
                <a:latin typeface="Times New Roman" charset="0"/>
                <a:hlinkClick r:id="rId2"/>
              </a:rPr>
              <a:t>Diana.oliveira@saude.gov.br</a:t>
            </a:r>
            <a:endParaRPr lang="pt-BR" sz="2600" b="1" dirty="0" smtClean="0">
              <a:solidFill>
                <a:srgbClr val="2A1F03"/>
              </a:solidFill>
              <a:latin typeface="Times New Roman" charset="0"/>
            </a:endParaRPr>
          </a:p>
          <a:p>
            <a:pPr algn="ctr">
              <a:buFontTx/>
              <a:buNone/>
            </a:pPr>
            <a:r>
              <a:rPr lang="pt-BR" sz="2600" b="1" dirty="0" smtClean="0">
                <a:solidFill>
                  <a:srgbClr val="2A1F03"/>
                </a:solidFill>
                <a:latin typeface="Times New Roman" charset="0"/>
              </a:rPr>
              <a:t>61 33156161</a:t>
            </a:r>
            <a:endParaRPr lang="pt-BR" sz="2600" b="1" dirty="0">
              <a:solidFill>
                <a:srgbClr val="2A1F03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5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2A1F03"/>
                </a:solidFill>
              </a:rPr>
              <a:t>Dez regras simples para aumentar a efetividade dos microssistemas (apud </a:t>
            </a:r>
            <a:r>
              <a:rPr lang="pt-BR" sz="2800" dirty="0" err="1" smtClean="0">
                <a:solidFill>
                  <a:srgbClr val="2A1F03"/>
                </a:solidFill>
              </a:rPr>
              <a:t>Berwick</a:t>
            </a:r>
            <a:r>
              <a:rPr lang="pt-BR" sz="2800" dirty="0" smtClean="0">
                <a:solidFill>
                  <a:srgbClr val="2A1F03"/>
                </a:solidFill>
              </a:rPr>
              <a:t>, 2011)</a:t>
            </a:r>
            <a:endParaRPr lang="en-US" sz="2800" dirty="0">
              <a:solidFill>
                <a:srgbClr val="2A1F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  <a:solidFill>
            <a:schemeClr val="accent1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: O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baseia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primariamente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nas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consultas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Nova: O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baseia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relações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terapêuticas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contínuas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: A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autonomia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profissional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comanda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variabilidade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Nova: O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desenhado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“sob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medida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” de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acordo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com as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necessidades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valores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dos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pacientes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Os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profissionais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controlam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O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paciente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é 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fonte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controle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A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informação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é um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registro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O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conhecimento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compartilhado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livremente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As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decisões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tomadas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com base no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treinamento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experiência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As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decisões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são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tomadas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com base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evidências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2A1F03"/>
                </a:solidFill>
              </a:rPr>
              <a:t>Dez regras simples para aumentar a efetividade dos microssistemas </a:t>
            </a:r>
            <a:r>
              <a:rPr lang="pt-BR" sz="2800" dirty="0" smtClean="0">
                <a:solidFill>
                  <a:srgbClr val="2A1F03"/>
                </a:solidFill>
              </a:rPr>
              <a:t>(</a:t>
            </a:r>
            <a:r>
              <a:rPr lang="pt-BR" sz="2800" dirty="0" err="1" smtClean="0">
                <a:solidFill>
                  <a:srgbClr val="2A1F03"/>
                </a:solidFill>
              </a:rPr>
              <a:t>Berwick</a:t>
            </a:r>
            <a:r>
              <a:rPr lang="pt-BR" sz="2800" dirty="0">
                <a:solidFill>
                  <a:srgbClr val="2A1F03"/>
                </a:solidFill>
              </a:rPr>
              <a:t>, 2011)</a:t>
            </a:r>
            <a:endParaRPr lang="en-US" sz="2800" dirty="0">
              <a:solidFill>
                <a:srgbClr val="2A1F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540060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“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causar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dano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” é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uma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responsabilidade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individual.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segurança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uma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propriedade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sistema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sigilo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necessário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transparência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necessária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sistema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reage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às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necessidades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As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necessidades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são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antecipadas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Busca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-se a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redução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custos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Reduz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-se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continuamente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deperdício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Atual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-se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preferência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aos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papéis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dos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profissionais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sobre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sistema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Nova: 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cooperação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entre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os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clínicos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é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prioridade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ixaDeTexto 3"/>
          <p:cNvSpPr txBox="1">
            <a:spLocks noChangeArrowheads="1"/>
          </p:cNvSpPr>
          <p:nvPr/>
        </p:nvSpPr>
        <p:spPr bwMode="auto">
          <a:xfrm>
            <a:off x="179388" y="5807075"/>
            <a:ext cx="52562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/>
              <a:t>Fontes: </a:t>
            </a:r>
          </a:p>
          <a:p>
            <a:pPr eaLnBrk="1" hangingPunct="1"/>
            <a:r>
              <a:rPr lang="pt-BR" sz="1600"/>
              <a:t>Institute of Medicine (IOM), 2001.</a:t>
            </a:r>
          </a:p>
          <a:p>
            <a:pPr eaLnBrk="1" hangingPunct="1"/>
            <a:r>
              <a:rPr lang="pt-BR" sz="1600"/>
              <a:t>Organização Mundial da Saúde (OMS), 2006</a:t>
            </a:r>
          </a:p>
        </p:txBody>
      </p:sp>
      <p:grpSp>
        <p:nvGrpSpPr>
          <p:cNvPr id="25602" name="Grupo 9"/>
          <p:cNvGrpSpPr>
            <a:grpSpLocks/>
          </p:cNvGrpSpPr>
          <p:nvPr/>
        </p:nvGrpSpPr>
        <p:grpSpPr bwMode="auto">
          <a:xfrm>
            <a:off x="179388" y="1412875"/>
            <a:ext cx="8713787" cy="4392613"/>
            <a:chOff x="179512" y="1268760"/>
            <a:chExt cx="8712968" cy="4392488"/>
          </a:xfrm>
        </p:grpSpPr>
        <p:graphicFrame>
          <p:nvGraphicFramePr>
            <p:cNvPr id="9" name="Diagrama 8"/>
            <p:cNvGraphicFramePr/>
            <p:nvPr/>
          </p:nvGraphicFramePr>
          <p:xfrm>
            <a:off x="179512" y="1268760"/>
            <a:ext cx="8712968" cy="4392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5606" name="CaixaDeTexto 6"/>
            <p:cNvSpPr txBox="1">
              <a:spLocks noChangeArrowheads="1"/>
            </p:cNvSpPr>
            <p:nvPr/>
          </p:nvSpPr>
          <p:spPr bwMode="auto">
            <a:xfrm>
              <a:off x="971600" y="4901098"/>
              <a:ext cx="7200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2000" dirty="0">
                  <a:solidFill>
                    <a:schemeClr val="tx2"/>
                  </a:solidFill>
                </a:rPr>
                <a:t>QUALIDADE EM SERVIÇOS DE SAÚDE</a:t>
              </a:r>
            </a:p>
          </p:txBody>
        </p:sp>
      </p:grpSp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Dimensões da Qualidade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77163" y="6453188"/>
            <a:ext cx="13668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Prof. Gama, ZAS</a:t>
            </a:r>
          </a:p>
        </p:txBody>
      </p:sp>
    </p:spTree>
    <p:extLst>
      <p:ext uri="{BB962C8B-B14F-4D97-AF65-F5344CB8AC3E}">
        <p14:creationId xmlns:p14="http://schemas.microsoft.com/office/powerpoint/2010/main" val="2153894044"/>
      </p:ext>
    </p:extLst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>
                <a:solidFill>
                  <a:srgbClr val="002060"/>
                </a:solidFill>
              </a:rPr>
              <a:t>L</a:t>
            </a:r>
            <a:r>
              <a:rPr lang="pt-PT" sz="2400" b="1" dirty="0" smtClean="0">
                <a:solidFill>
                  <a:srgbClr val="002060"/>
                </a:solidFill>
              </a:rPr>
              <a:t>inha do tempo da Segurança do Paciente no Brasil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0" y="1600200"/>
            <a:ext cx="748337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9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693C4"/>
              </a:clrFrom>
              <a:clrTo>
                <a:srgbClr val="569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6" y="260648"/>
            <a:ext cx="5310120" cy="12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215857"/>
            <a:ext cx="1100931" cy="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697154" cy="16561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Ministério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Saúde cria 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Nacional de Segurança do Paciente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o monitoramento e prevenção de danos na assistência à saúde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Portaria nº 529, de 1 de Abril de 2013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- Institui o Programa Nacional de Segurança do Paciente (PNSP).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5296243"/>
            <a:ext cx="9144000" cy="15617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Picture 8" descr="http://farm3.static.flickr.com/2583/4133246769_fd86c1565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26" y="5687213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7midia.com.br/admin/noticias/foto_noticia/img-gyeg110552011a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41" y="5668750"/>
            <a:ext cx="1200578" cy="7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T8lV9t9yjKkbm6vZ5vM2LpIMfdSiQN-MdobwpVd3J2cRo6aKMIG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80" y="5575385"/>
            <a:ext cx="1006267" cy="8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.bp.blogspot.com/-Qbb8eTAC5mM/ULEXOAivMEI/AAAAAAAAAOo/lkVvfBWmvP8/s1600/identifica%C3%A7%C3%A3o+do+pacien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5" y="5679072"/>
            <a:ext cx="1080120" cy="7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setorsaude.com.br/antonioquinto/wp-content/blogs.dir/6/files/2013/02/Medicos-qualidade-dos-servicos-e-seguranca-do-pacien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8" y="5745570"/>
            <a:ext cx="959055" cy="6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ma.com.br/admin/site/upload_imagens/fn12888749344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2230"/>
            <a:ext cx="1022202" cy="7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hospitalviladaserra.com.br/wp-content/uploads/2012/10/segurancadopaciente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1" y="3645024"/>
            <a:ext cx="2251394" cy="1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33" y="1772816"/>
            <a:ext cx="2472980" cy="34460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 rot="17700000">
            <a:off x="4265400" y="3367365"/>
            <a:ext cx="918001" cy="4280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14384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>
            <a:spLocks noChangeArrowheads="1"/>
          </p:cNvSpPr>
          <p:nvPr/>
        </p:nvSpPr>
        <p:spPr bwMode="auto">
          <a:xfrm>
            <a:off x="7019925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208E330F-64D0-4D34-A8D5-8612B4911B83}" type="slidenum">
              <a:rPr lang="pt-BR" sz="1400" b="0"/>
              <a:pPr algn="r"/>
              <a:t>9</a:t>
            </a:fld>
            <a:endParaRPr lang="pt-BR" sz="1400" b="0"/>
          </a:p>
        </p:txBody>
      </p:sp>
      <p:sp>
        <p:nvSpPr>
          <p:cNvPr id="2" name="Retângulo 1"/>
          <p:cNvSpPr/>
          <p:nvPr/>
        </p:nvSpPr>
        <p:spPr>
          <a:xfrm>
            <a:off x="251520" y="980728"/>
            <a:ext cx="8568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dirty="0">
                <a:latin typeface="Arial" pitchFamily="34" charset="0"/>
                <a:cs typeface="Arial" pitchFamily="34" charset="0"/>
              </a:rPr>
              <a:t>Relevância / Impacto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Relevância Nacional e Internacional. Alto Impacto.</a:t>
            </a:r>
          </a:p>
          <a:p>
            <a:pPr algn="l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dirty="0">
                <a:latin typeface="Arial" pitchFamily="34" charset="0"/>
                <a:cs typeface="Arial" pitchFamily="34" charset="0"/>
              </a:rPr>
              <a:t>Considerando a prioridade dada à segurança do paciente em serviços de saúde na agenda política dos Estados-Membros da Organização Mundial da Saúde (OMS) e na Resolução aprovada durante a 57ª  Assembleia Mundial da Saúde, que recomendou aos países atenção ao tema "Segurança do Paciente“.</a:t>
            </a:r>
          </a:p>
          <a:p>
            <a:pPr algn="l"/>
            <a:r>
              <a:rPr lang="pt-BR" sz="1600" dirty="0">
                <a:latin typeface="Arial" pitchFamily="34" charset="0"/>
                <a:cs typeface="Arial" pitchFamily="34" charset="0"/>
              </a:rPr>
              <a:t>(retirado da Portaria n°529 GM/MS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212976"/>
            <a:ext cx="8568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dirty="0">
                <a:latin typeface="Arial" pitchFamily="34" charset="0"/>
                <a:cs typeface="Arial" pitchFamily="34" charset="0"/>
              </a:rPr>
              <a:t>Contexto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dirty="0">
                <a:latin typeface="Arial" pitchFamily="34" charset="0"/>
                <a:cs typeface="Arial" pitchFamily="34" charset="0"/>
              </a:rPr>
              <a:t>O Programa Nacional de Segurança do Paciente é MEIO para se alcançar a missão do Ministério da Saúde.</a:t>
            </a:r>
          </a:p>
          <a:p>
            <a:pPr algn="l"/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“Promover a saúde da população mediante a integração e a construção de parcerias com os órgãos federais, as unidades da Federação, os municípios, a iniciativa privada e a sociedade, contribuindo para a melhoria da qualidade de vida e para o exercício da cidadania"</a:t>
            </a:r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251521" y="391785"/>
            <a:ext cx="856863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91440" rIns="45720" bIns="9144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Finalidade do Programa</a:t>
            </a:r>
          </a:p>
          <a:p>
            <a:pPr algn="ctr">
              <a:lnSpc>
                <a:spcPct val="85000"/>
              </a:lnSpc>
            </a:pPr>
            <a:r>
              <a:rPr lang="pt-BR" sz="24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Relevância / Impacto e </a:t>
            </a:r>
            <a:r>
              <a:rPr lang="pt-BR" sz="24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Contexto</a:t>
            </a:r>
            <a:endParaRPr lang="pt-BR" sz="2400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5517232"/>
            <a:ext cx="8865046" cy="94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MISSÃO DO PROGRAMA NACIONAL DE SEGURANÇA DO PACIENTE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pt-BR" sz="1600" dirty="0" smtClean="0">
                <a:latin typeface="Bradley Hand ITC"/>
                <a:ea typeface="MS Mincho"/>
                <a:cs typeface="Times New Roman"/>
              </a:rPr>
              <a:t>PROMOVER </a:t>
            </a:r>
            <a:r>
              <a:rPr lang="pt-BR" sz="1600" dirty="0">
                <a:latin typeface="Bradley Hand ITC"/>
                <a:ea typeface="MS Mincho"/>
                <a:cs typeface="Times New Roman"/>
              </a:rPr>
              <a:t>A QUALIDADE DA ATENÇÃO À SAÚDE AO LIDERAR AÇÕES ESTRATÉGICAS PARA A SEGURANÇA DO PACIENTE NO </a:t>
            </a:r>
            <a:r>
              <a:rPr lang="pt-BR" sz="1600" dirty="0" smtClean="0">
                <a:latin typeface="Bradley Hand ITC"/>
                <a:ea typeface="MS Mincho"/>
                <a:cs typeface="Times New Roman"/>
              </a:rPr>
              <a:t>BRASIL”</a:t>
            </a:r>
            <a:endParaRPr lang="pt-BR" sz="1600" dirty="0">
              <a:effectLst/>
              <a:latin typeface="Calibri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091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Folhagem">
  <a:themeElements>
    <a:clrScheme name="Personalizada 7">
      <a:dk1>
        <a:srgbClr val="F0A22E"/>
      </a:dk1>
      <a:lt1>
        <a:srgbClr val="2A1F03"/>
      </a:lt1>
      <a:dk2>
        <a:srgbClr val="F6C781"/>
      </a:dk2>
      <a:lt2>
        <a:srgbClr val="FBEEC9"/>
      </a:lt2>
      <a:accent1>
        <a:srgbClr val="92D05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a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7">
    <a:dk1>
      <a:srgbClr val="F0A22E"/>
    </a:dk1>
    <a:lt1>
      <a:srgbClr val="2A1F03"/>
    </a:lt1>
    <a:dk2>
      <a:srgbClr val="F6C781"/>
    </a:dk2>
    <a:lt2>
      <a:srgbClr val="FBEEC9"/>
    </a:lt2>
    <a:accent1>
      <a:srgbClr val="92D05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3396</TotalTime>
  <Words>646</Words>
  <Application>Microsoft Macintosh PowerPoint</Application>
  <PresentationFormat>On-screen Show (4:3)</PresentationFormat>
  <Paragraphs>120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Folhagem</vt:lpstr>
      <vt:lpstr>Estratégias do Ministério da Saúde no Campo da Segurança do Paciente e a importância da Notificação   </vt:lpstr>
      <vt:lpstr>Justificativa</vt:lpstr>
      <vt:lpstr>Impacto Financeiro dos EA</vt:lpstr>
      <vt:lpstr>Dez regras simples para aumentar a efetividade dos microssistemas (apud Berwick, 2011)</vt:lpstr>
      <vt:lpstr>Dez regras simples para aumentar a efetividade dos microssistemas (Berwick, 2011)</vt:lpstr>
      <vt:lpstr>Dimensões da Qualidade</vt:lpstr>
      <vt:lpstr>Linha do tempo da Segurança do Paciente no Brasil</vt:lpstr>
      <vt:lpstr>PowerPoint Presentation</vt:lpstr>
      <vt:lpstr>PowerPoint Presentation</vt:lpstr>
      <vt:lpstr>O PNSP na linha do tempo - 2013</vt:lpstr>
      <vt:lpstr>POLÍTICA NACIONAL DA ATENÇÃO HOSPITALAR</vt:lpstr>
      <vt:lpstr>POLÍTICA NACIONAL DA ATENÇÃO HOSPITALAR ( Portaria nº 3.390/2013) </vt:lpstr>
      <vt:lpstr>Objetivos da Equipe Técnica CGHOSP/DAHU/SAS</vt:lpstr>
      <vt:lpstr>PowerPoint Presentation</vt:lpstr>
      <vt:lpstr>NOTIVISA – CIDADÃO (PACIENTE / FAMILIAR / ACOMPANHANTE) WWW.ANVISA.GOV.BR </vt:lpstr>
      <vt:lpstr>NOTIVISA – CIDADÃO (PACIENTE / FAMILIAR / ACOMPANHANTE) WWW.ANVISA.GOV.BR </vt:lpstr>
      <vt:lpstr>PowerPoint Presentation</vt:lpstr>
      <vt:lpstr>Número de Núcleos de Segurança do Paciente  (NSP) cadastrados por estado (até 31/12/2014) </vt:lpstr>
      <vt:lpstr>Núcleos de Segurança do Paciente (NSP) Cadastrados</vt:lpstr>
      <vt:lpstr>Número de Núcleos de Segurança do Paciente (NSP) que notificaram pelo  menos 1 vez em 2014, por estado. </vt:lpstr>
      <vt:lpstr>Número de notificações de incidentes relacionados à assistência à saúde, por estado (2014).</vt:lpstr>
      <vt:lpstr>Distribuição de incidentes relacionados à assistência à saúde notificados, segundo faixa etária dos pacientes.</vt:lpstr>
      <vt:lpstr>Incidentes relacionados à assistência à saúde notificados, por diagnóstico do paciente. </vt:lpstr>
      <vt:lpstr>Incidentes relacionados à assistência à saúde notificados, por tipo de serviço de saúde. </vt:lpstr>
      <vt:lpstr>Incidentes relacionados à assistência à saúde notificados, por fase da assistência. </vt:lpstr>
      <vt:lpstr> Tipos de Eventos Adversos notificados  Período: março a dezembro de 2014</vt:lpstr>
      <vt:lpstr>OUTROS </vt:lpstr>
      <vt:lpstr>Úlceras por pressão (UPP), por estágio. </vt:lpstr>
      <vt:lpstr>Quedas</vt:lpstr>
      <vt:lpstr>Falhas na Identificação do Paciente</vt:lpstr>
      <vt:lpstr>Falhas na administração de dietas </vt:lpstr>
      <vt:lpstr>Óbitos relacionados aos eventos adversos notificados</vt:lpstr>
      <vt:lpstr>Gestão da Qualidade/Segurança</vt:lpstr>
      <vt:lpstr>PowerPoint Presentation</vt:lpstr>
    </vt:vector>
  </TitlesOfParts>
  <Company>Hospital Albert Einstein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ELISA_REIS</dc:creator>
  <cp:lastModifiedBy>Diana Carmem Almeida Nunes Oliveira</cp:lastModifiedBy>
  <cp:revision>224</cp:revision>
  <cp:lastPrinted>2013-10-16T10:42:40Z</cp:lastPrinted>
  <dcterms:created xsi:type="dcterms:W3CDTF">2013-09-05T20:39:42Z</dcterms:created>
  <dcterms:modified xsi:type="dcterms:W3CDTF">2015-07-06T09:42:11Z</dcterms:modified>
</cp:coreProperties>
</file>