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5" r:id="rId1"/>
  </p:sldMasterIdLst>
  <p:sldIdLst>
    <p:sldId id="259" r:id="rId2"/>
    <p:sldId id="262" r:id="rId3"/>
    <p:sldId id="263" r:id="rId4"/>
    <p:sldId id="264" r:id="rId5"/>
    <p:sldId id="265" r:id="rId6"/>
    <p:sldId id="269" r:id="rId7"/>
    <p:sldId id="266" r:id="rId8"/>
    <p:sldId id="261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0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4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632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1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471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47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2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6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18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14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05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5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03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54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93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6F471D-185F-4F6E-8794-24F80967F63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2629D7-3BC9-410C-9220-6737EFD3E5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519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  <p:sldLayoutId id="2147484647" r:id="rId12"/>
    <p:sldLayoutId id="2147484648" r:id="rId13"/>
    <p:sldLayoutId id="2147484649" r:id="rId14"/>
    <p:sldLayoutId id="2147484650" r:id="rId15"/>
    <p:sldLayoutId id="2147484651" r:id="rId16"/>
    <p:sldLayoutId id="21474846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criativosdaescola.com.br/coronavirus-educadores-contam-estrategias-usadas-durante-pandemia/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DE8457-28A4-4E4A-9724-0D2EF5A37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7472" y="1315204"/>
            <a:ext cx="101697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CAPACITAÇÃO SOBRE AS MEDIDAS </a:t>
            </a:r>
            <a:b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HIGIENICOSSANITÁRIAS PARA O SETOR DE EDUCAÇÃO: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35D092-2B17-4AD3-B19F-D7AFB1645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31751" y="2542028"/>
            <a:ext cx="5851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Protocolo Específico Nº 042/2020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Logo sus">
            <a:extLst>
              <a:ext uri="{FF2B5EF4-FFF2-40B4-BE49-F238E27FC236}">
                <a16:creationId xmlns:a16="http://schemas.microsoft.com/office/drawing/2014/main" id="{023EDA72-6D6D-43A0-9131-2E934B74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09" y="3115578"/>
            <a:ext cx="2036042" cy="10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GF MS Anvisa SUS periodo eleioral2.jpg">
            <a:extLst>
              <a:ext uri="{FF2B5EF4-FFF2-40B4-BE49-F238E27FC236}">
                <a16:creationId xmlns:a16="http://schemas.microsoft.com/office/drawing/2014/main" id="{1B1C1AE6-9075-4C1B-8A98-A6800F991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784" t="-1" r="30595" b="-19859"/>
          <a:stretch/>
        </p:blipFill>
        <p:spPr>
          <a:xfrm>
            <a:off x="4125973" y="3344468"/>
            <a:ext cx="3082176" cy="716378"/>
          </a:xfrm>
          <a:prstGeom prst="rect">
            <a:avLst/>
          </a:prstGeom>
        </p:spPr>
      </p:pic>
      <p:pic>
        <p:nvPicPr>
          <p:cNvPr id="11" name="Picture 2" descr="Logo saude horizontal">
            <a:extLst>
              <a:ext uri="{FF2B5EF4-FFF2-40B4-BE49-F238E27FC236}">
                <a16:creationId xmlns:a16="http://schemas.microsoft.com/office/drawing/2014/main" id="{DC453DC5-2A48-4EF9-9468-1D130FA3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399" y="3065248"/>
            <a:ext cx="3406626" cy="9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AF16-F608-402C-88A7-94E04F02183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736567" y="4534998"/>
            <a:ext cx="2635759" cy="1167619"/>
          </a:xfrm>
          <a:prstGeom prst="rect">
            <a:avLst/>
          </a:prstGeom>
        </p:spPr>
      </p:pic>
      <p:pic>
        <p:nvPicPr>
          <p:cNvPr id="15" name="Imagem 1">
            <a:extLst>
              <a:ext uri="{FF2B5EF4-FFF2-40B4-BE49-F238E27FC236}">
                <a16:creationId xmlns:a16="http://schemas.microsoft.com/office/drawing/2014/main" id="{AFE6E3E7-807C-49A5-9C8F-C02430AE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00" y="4180527"/>
            <a:ext cx="1491999" cy="18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D89EC6E-F7B9-4253-917E-03F6F430EF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673" y="4337281"/>
            <a:ext cx="1491999" cy="15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5897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AOS TRABALHADORES</a:t>
            </a:r>
            <a:br>
              <a:rPr lang="pt-BR" sz="3200" b="1" dirty="0"/>
            </a:br>
            <a:r>
              <a:rPr lang="pt-BR" sz="2800" b="1" dirty="0"/>
              <a:t>MEDIDAS DE PROTEÇÃO À SAÚDE DO TRABALHADOR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6671" y="2188028"/>
            <a:ext cx="10042072" cy="4033157"/>
          </a:xfrm>
        </p:spPr>
        <p:txBody>
          <a:bodyPr>
            <a:normAutofit fontScale="92500" lnSpcReduction="20000"/>
          </a:bodyPr>
          <a:lstStyle/>
          <a:p>
            <a:endParaRPr lang="pt-BR" sz="2000" dirty="0"/>
          </a:p>
          <a:p>
            <a:r>
              <a:rPr lang="pt-BR" sz="2000" dirty="0"/>
              <a:t>EM CASO DE SURGIMENTO DE SINTOMAS DA COVID-19, AFASTAR O COLABORADOR (PERMANECER EM QUARENTENA);</a:t>
            </a:r>
          </a:p>
          <a:p>
            <a:r>
              <a:rPr lang="pt-BR" sz="2000" dirty="0"/>
              <a:t>MEDIDAS INTERNAS RELACIONADAS A PREVENÇÃO DA TRANSMISSÃO DA COVID-19 NO TRABALHO;</a:t>
            </a:r>
          </a:p>
          <a:p>
            <a:r>
              <a:rPr lang="pt-BR" sz="2000" dirty="0"/>
              <a:t>ESCALAS DE REVEZAMENTO;</a:t>
            </a:r>
          </a:p>
          <a:p>
            <a:r>
              <a:rPr lang="pt-BR" sz="2000" dirty="0"/>
              <a:t>INTENSIFICAR HIGIENIZAÇÃO DAS MÃOS E ORIENTAR A TROCA DE MÁSCARAS;</a:t>
            </a:r>
          </a:p>
          <a:p>
            <a:r>
              <a:rPr lang="pt-BR" sz="2000" dirty="0"/>
              <a:t>MANTER CABELOS PRESOS E </a:t>
            </a:r>
            <a:r>
              <a:rPr lang="pt-BR" sz="2000"/>
              <a:t>EVITAR ADORNOS;</a:t>
            </a:r>
            <a:endParaRPr lang="pt-BR" sz="2000" dirty="0"/>
          </a:p>
          <a:p>
            <a:r>
              <a:rPr lang="pt-BR" sz="2000" dirty="0"/>
              <a:t>PROIBIR FORMAÇÃO DE RODAS DE CONVERSAS;</a:t>
            </a:r>
          </a:p>
          <a:p>
            <a:r>
              <a:rPr lang="pt-BR" sz="2000" dirty="0"/>
              <a:t>DISPONIBILIZAR E EXIGIR O USO DE EPI;</a:t>
            </a:r>
          </a:p>
          <a:p>
            <a:r>
              <a:rPr lang="pt-BR" sz="2000" dirty="0"/>
              <a:t>OS PROFISSIONAIS DA LIMPEZA DEVEM RELATAR VIOLAÇÕES NO EPI.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32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05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0192F37-B8D8-494E-A9B2-3965850E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 RESIDÊNCIA ESTUDANTIL E ALOJAMENTO DE ESTUDANTES DE REGIME INTEGRAL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ítulo 1">
            <a:extLst>
              <a:ext uri="{FF2B5EF4-FFF2-40B4-BE49-F238E27FC236}">
                <a16:creationId xmlns:a16="http://schemas.microsoft.com/office/drawing/2014/main" id="{23EFCEB9-7C4E-4A05-82BE-8D4B568ECB7C}"/>
              </a:ext>
            </a:extLst>
          </p:cNvPr>
          <p:cNvSpPr txBox="1">
            <a:spLocks/>
          </p:cNvSpPr>
          <p:nvPr/>
        </p:nvSpPr>
        <p:spPr>
          <a:xfrm>
            <a:off x="5894531" y="2556932"/>
            <a:ext cx="520194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DISPONIBILIZAR LAVATÓRIO/PIA COM ÁGUA, SABONETE LÍQUIDO, PAPEL TOALHA E LIXEIRA COM TAMPA ACIONADA POR PEDAL E/OU ÁLCOOL GEL 70%;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 RESIDÊNCIA ESTUDANTIL OU ALOJAMENTO DEVE SER HIGIENIZADO DIARIAMENTE;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AMBIENTE COM VENTILAÇÃO NATURAL (PORTAS E JANELAS ABERTAS);</a:t>
            </a:r>
          </a:p>
        </p:txBody>
      </p:sp>
      <p:pic>
        <p:nvPicPr>
          <p:cNvPr id="15" name="Imagem 14" descr="http://www.noticias.uff.br/noticias/2013/01/moradia-estudantil-0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2" y="1600200"/>
            <a:ext cx="3837214" cy="3592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4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5897"/>
          </a:xfrm>
        </p:spPr>
        <p:txBody>
          <a:bodyPr>
            <a:normAutofit/>
          </a:bodyPr>
          <a:lstStyle/>
          <a:p>
            <a:r>
              <a:rPr lang="en-US" sz="3200" b="1" dirty="0"/>
              <a:t>RESIDÊNCIA ESTUDANTIL E ALOJAMENTO DE ESTUDANTES DE REGIME INTEGRAL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253343"/>
            <a:ext cx="9601196" cy="3622525"/>
          </a:xfrm>
        </p:spPr>
        <p:txBody>
          <a:bodyPr>
            <a:normAutofit lnSpcReduction="10000"/>
          </a:bodyPr>
          <a:lstStyle/>
          <a:p>
            <a:endParaRPr lang="pt-BR" sz="2000" dirty="0"/>
          </a:p>
          <a:p>
            <a:pPr algn="just"/>
            <a:r>
              <a:rPr lang="pt-BR" sz="2000" dirty="0"/>
              <a:t>MANTER DISTANCIAMENTO DE 2M UNS DOS OUTROS E ENTRE AS CAMAS;</a:t>
            </a:r>
          </a:p>
          <a:p>
            <a:r>
              <a:rPr lang="pt-BR" sz="2000" dirty="0"/>
              <a:t>RECOMENDA-SE O USO DE COLCHÃO COBERTO POR MATERIAL IMPERMEÁVEL;</a:t>
            </a:r>
          </a:p>
          <a:p>
            <a:r>
              <a:rPr lang="pt-BR" sz="2000" dirty="0"/>
              <a:t>LENÇÓIS, TRAVESSEIROS E TOALHAS DEVEM SER DE USO INDIVIDUAL;</a:t>
            </a:r>
          </a:p>
          <a:p>
            <a:r>
              <a:rPr lang="pt-BR" sz="2000" dirty="0"/>
              <a:t>EVITAR AGITAR ROUPAS;</a:t>
            </a:r>
          </a:p>
          <a:p>
            <a:r>
              <a:rPr lang="pt-BR" sz="2000" dirty="0"/>
              <a:t>USAR MÁSCARA;</a:t>
            </a:r>
          </a:p>
          <a:p>
            <a:r>
              <a:rPr lang="pt-BR" sz="2000" dirty="0"/>
              <a:t>INTENSIFICAR A HIGIENIZAÇÃO DOS BANHEIROS, ESPECIALMENTE DOS SANITÁRIOS (DAR DESCARGA COM A TAMPA DO SANITÁRIO FECHADA).</a:t>
            </a:r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9280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" name="Rectangle 121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0192F37-B8D8-494E-A9B2-3965850E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1" y="1181911"/>
            <a:ext cx="4802185" cy="114058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TRANSPORTE ESCOLAR</a:t>
            </a:r>
            <a:br>
              <a:rPr lang="en-US" sz="2400" b="1" dirty="0"/>
            </a:br>
            <a:r>
              <a:rPr lang="en-US" sz="2400" b="1" dirty="0"/>
              <a:t>ORGANIZAÇÃO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ítulo 1">
            <a:extLst>
              <a:ext uri="{FF2B5EF4-FFF2-40B4-BE49-F238E27FC236}">
                <a16:creationId xmlns:a16="http://schemas.microsoft.com/office/drawing/2014/main" id="{23EFCEB9-7C4E-4A05-82BE-8D4B568ECB7C}"/>
              </a:ext>
            </a:extLst>
          </p:cNvPr>
          <p:cNvSpPr txBox="1">
            <a:spLocks/>
          </p:cNvSpPr>
          <p:nvPr/>
        </p:nvSpPr>
        <p:spPr>
          <a:xfrm>
            <a:off x="5904542" y="2556932"/>
            <a:ext cx="5131606" cy="36914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O ESCALONAMENTO DOS HORÁRIOS DOS ALUNOS POR TURMA PERMITIRÁ QUE O TRANSPORTE TENHA MENOS ALUNOS POR VIAGEM. 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CONSIDERAR O TEMPO ENTRE UMA VIAGEM E OUTRA PARA HIGIENIZAÇÃO DO VEÍCULO.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A QUANTIDADE DE ALUNOS TRANSPORTADOS DEVERÁ SER REDUZIDA PERMITINDO DISTÂNCIA MÍNIMA NECESSÁRIA ATRAVÉS DE ALTERAÇÕES NOS BANCOS.</a:t>
            </a:r>
          </a:p>
        </p:txBody>
      </p:sp>
      <p:pic>
        <p:nvPicPr>
          <p:cNvPr id="13" name="Imagem 12" descr="https://www.vozpopuli.com/2020/09/01/sanidad/vuelta-cole-transporte-escolar_1387971220_15744124_1200x67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3" y="1448972"/>
            <a:ext cx="3924923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97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058907"/>
            <a:ext cx="9601196" cy="1205897"/>
          </a:xfrm>
        </p:spPr>
        <p:txBody>
          <a:bodyPr>
            <a:normAutofit/>
          </a:bodyPr>
          <a:lstStyle/>
          <a:p>
            <a:r>
              <a:rPr lang="en-US" sz="3200" b="1" dirty="0"/>
              <a:t>TRANSPORTE ESCOLAR</a:t>
            </a:r>
            <a:br>
              <a:rPr lang="en-US" sz="3200" b="1" dirty="0"/>
            </a:br>
            <a:r>
              <a:rPr lang="en-US" sz="2800" b="1" dirty="0"/>
              <a:t>MEDIDAS DE PREVENÇÃO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253343"/>
            <a:ext cx="9601196" cy="3622525"/>
          </a:xfrm>
        </p:spPr>
        <p:txBody>
          <a:bodyPr>
            <a:normAutofit fontScale="92500"/>
          </a:bodyPr>
          <a:lstStyle/>
          <a:p>
            <a:endParaRPr lang="pt-BR" sz="2000" dirty="0"/>
          </a:p>
          <a:p>
            <a:r>
              <a:rPr lang="pt-BR" sz="2000" dirty="0"/>
              <a:t>REDUZIR EM 50% A CAPACIDADE DE LOTAÇÃO;</a:t>
            </a:r>
          </a:p>
          <a:p>
            <a:pPr algn="just"/>
            <a:r>
              <a:rPr lang="pt-BR" sz="2000" dirty="0"/>
              <a:t>PROTEÇÃO DE ACRÍLICO OU ACETATO PARA O MOTORISTA;</a:t>
            </a:r>
          </a:p>
          <a:p>
            <a:r>
              <a:rPr lang="pt-BR" sz="2000" dirty="0"/>
              <a:t>ALTERNAR ASSENTOS;</a:t>
            </a:r>
          </a:p>
          <a:p>
            <a:r>
              <a:rPr lang="pt-BR" sz="2000" dirty="0"/>
              <a:t>HIGIENIZAR O VEÍCULO E EQUIPAMENTOS, NO MÍNIMO, A CADA TURNO; </a:t>
            </a:r>
          </a:p>
          <a:p>
            <a:r>
              <a:rPr lang="pt-BR" sz="2000" dirty="0"/>
              <a:t>HIGIENIZAR VOLANTE, MANOPLAS DE CÂMBIO E DO FREIO DE ESTACIONAMENTO;</a:t>
            </a:r>
          </a:p>
          <a:p>
            <a:r>
              <a:rPr lang="pt-BR" sz="2000" dirty="0"/>
              <a:t>LAVAR O VEÍCULO (INTERNO E EXTERNO) A CADA 24H. HIGIENIZAR, NO MÍNIMO, DUAS VEZES AO DIA PONTOS DE MAIOR CONTATO DOS PASSAGEIROS;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6667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http://queropassagem.com.br/blog/wp-content/uploads/2020/05/shutterstock_1706985151-610x40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26" y="1240971"/>
            <a:ext cx="4718837" cy="465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ço Reservado para Conteúdo 7" descr="https://www.jornalcruzeiro.com.br/wp-content/uploads/2020/03/onibus-sorocaba-limpeza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1" y="1240971"/>
            <a:ext cx="5077583" cy="4650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9645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05897"/>
          </a:xfrm>
        </p:spPr>
        <p:txBody>
          <a:bodyPr>
            <a:normAutofit/>
          </a:bodyPr>
          <a:lstStyle/>
          <a:p>
            <a:r>
              <a:rPr lang="en-US" sz="3200" b="1" dirty="0"/>
              <a:t>TRANSPORTE ESCOLAR</a:t>
            </a:r>
            <a:br>
              <a:rPr lang="en-US" sz="3200" b="1" dirty="0"/>
            </a:br>
            <a:r>
              <a:rPr lang="en-US" sz="2800" b="1" dirty="0"/>
              <a:t>MEDIDAS DE PREVENÇÃO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253343"/>
            <a:ext cx="9601196" cy="3622525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dirty="0"/>
              <a:t>MANTER JANELAS ABERTAS;</a:t>
            </a:r>
          </a:p>
          <a:p>
            <a:r>
              <a:rPr lang="pt-BR" sz="2000" dirty="0"/>
              <a:t>FORNECER ÁLCOOL A 70% AOS ESTUDANTES E MOTORISTAS NA ENTRADA E SAÍDA DO NTRANSPORTE;</a:t>
            </a:r>
          </a:p>
          <a:p>
            <a:r>
              <a:rPr lang="pt-BR" sz="2000" dirty="0"/>
              <a:t>ALTERNAR ASSENTOS;</a:t>
            </a:r>
          </a:p>
          <a:p>
            <a:r>
              <a:rPr lang="pt-BR" sz="2000" dirty="0"/>
              <a:t>ORIENTAÇÕES GERAIS AOS ESTUDANTES;</a:t>
            </a:r>
          </a:p>
          <a:p>
            <a:r>
              <a:rPr lang="pt-BR" sz="2000" dirty="0"/>
              <a:t>SEMPRE USAR MÁSCARA DURANTE  O DESLOCAMENTO.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7315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DD4243D-5623-44E8-AE66-33088332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pt-BR" sz="3200" b="1" dirty="0"/>
              <a:t>AOS TRABALHADORES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104FA0-C93C-42E6-9701-AC826D22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204357"/>
            <a:ext cx="4802184" cy="3671511"/>
          </a:xfrm>
        </p:spPr>
        <p:txBody>
          <a:bodyPr>
            <a:normAutofit fontScale="92500" lnSpcReduction="20000"/>
          </a:bodyPr>
          <a:lstStyle/>
          <a:p>
            <a:endParaRPr lang="pt-BR" dirty="0"/>
          </a:p>
          <a:p>
            <a:pPr>
              <a:buFont typeface="Wingdings" pitchFamily="2" charset="2"/>
              <a:buChar char="q"/>
            </a:pPr>
            <a:r>
              <a:rPr lang="pt-BR" sz="2000" dirty="0"/>
              <a:t>FLEXIBILIZAR OS HORÁRIOS DE TRABALHO COM SISTEMAS DE </a:t>
            </a:r>
            <a:r>
              <a:rPr lang="pt-BR" sz="2000" dirty="0" err="1"/>
              <a:t>DE</a:t>
            </a:r>
            <a:r>
              <a:rPr lang="pt-BR" sz="2000" dirty="0"/>
              <a:t> ESCALAS MÍNIMAS E DE HOME OFFICE.</a:t>
            </a:r>
          </a:p>
          <a:p>
            <a:pPr>
              <a:buFont typeface="Wingdings" pitchFamily="2" charset="2"/>
              <a:buChar char="q"/>
            </a:pPr>
            <a:r>
              <a:rPr lang="pt-BR" sz="2000" dirty="0"/>
              <a:t>GRUPO DE RISCO PERMANECER EM TRABALHO REMOTO OU SEM CONTATO DIRETO COM ALUNADO.</a:t>
            </a:r>
          </a:p>
          <a:p>
            <a:pPr>
              <a:buFont typeface="Wingdings" pitchFamily="2" charset="2"/>
              <a:buChar char="q"/>
            </a:pPr>
            <a:r>
              <a:rPr lang="pt-BR" sz="2000" dirty="0"/>
              <a:t>REALIZAR CAPACITAÇÃO COM DOCENTES, TÉCNICO-ADMINISTRATIVOS, PRESTADORES DE SERVIÇOS E TRABALHADORES EM GERAL.</a:t>
            </a:r>
          </a:p>
          <a:p>
            <a:pPr>
              <a:buFont typeface="Wingdings" pitchFamily="2" charset="2"/>
              <a:buChar char="q"/>
            </a:pPr>
            <a:endParaRPr lang="pt-BR" sz="2000" dirty="0"/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BCE35A5-87BD-4CD6-A919-2DB9B7160F49}"/>
              </a:ext>
            </a:extLst>
          </p:cNvPr>
          <p:cNvSpPr txBox="1"/>
          <p:nvPr/>
        </p:nvSpPr>
        <p:spPr>
          <a:xfrm>
            <a:off x="2687490" y="5068933"/>
            <a:ext cx="26019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5" tooltip="https://criativosdaescola.com.br/coronavirus-educadores-contam-estrategias-usadas-durante-pandemi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pt-BR" sz="700">
              <a:solidFill>
                <a:srgbClr val="FFFFFF"/>
              </a:solidFill>
            </a:endParaRPr>
          </a:p>
        </p:txBody>
      </p:sp>
      <p:pic>
        <p:nvPicPr>
          <p:cNvPr id="14" name="Imagem 13" descr="https://nominuto.com/_assets/modules/noticias/noticia_206762.jpg?v=2020-09-0816:45:0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2" y="1485901"/>
            <a:ext cx="3934212" cy="3783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47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6079" y="1165012"/>
            <a:ext cx="9601196" cy="1205897"/>
          </a:xfrm>
        </p:spPr>
        <p:txBody>
          <a:bodyPr>
            <a:normAutofit/>
          </a:bodyPr>
          <a:lstStyle/>
          <a:p>
            <a:r>
              <a:rPr lang="pt-BR" sz="3200" b="1" dirty="0"/>
              <a:t>AOS TRABALHADORES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253343"/>
            <a:ext cx="9601196" cy="3622525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ATENÇÃO ESPECIAL À EQUIPE  DA LIMPEZA  (CAPACITAÇÃO E FORNECIMENTO DE EPIs, INSUMOS E MATERIAIS DE LIMPEZA);</a:t>
            </a:r>
          </a:p>
          <a:p>
            <a:pPr algn="just"/>
            <a:r>
              <a:rPr lang="pt-BR" sz="2000" dirty="0"/>
              <a:t>RECOMENDA-SE A FORMAÇÃO DE EQUIPES DE LIMPEZA EM TODOS OS SETORES DA INSTITUIÇÃO, DEFININDO ESCALAS ARA AUMENTAR A FREQUÊNCIA DE HIGIENIZAÇÃO.</a:t>
            </a:r>
          </a:p>
          <a:p>
            <a:pPr marL="0" indent="0" algn="just">
              <a:buNone/>
            </a:pPr>
            <a:endParaRPr lang="pt-BR" sz="3200" dirty="0"/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1827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501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Orgânico</vt:lpstr>
      <vt:lpstr>CAPACITAÇÃO SOBRE AS MEDIDAS  HIGIENICOSSANITÁRIAS PARA O SETOR DE EDUCAÇÃO:</vt:lpstr>
      <vt:lpstr> RESIDÊNCIA ESTUDANTIL E ALOJAMENTO DE ESTUDANTES DE REGIME INTEGRAL</vt:lpstr>
      <vt:lpstr>RESIDÊNCIA ESTUDANTIL E ALOJAMENTO DE ESTUDANTES DE REGIME INTEGRAL</vt:lpstr>
      <vt:lpstr>TRANSPORTE ESCOLAR ORGANIZAÇÃO</vt:lpstr>
      <vt:lpstr>TRANSPORTE ESCOLAR MEDIDAS DE PREVENÇÃO</vt:lpstr>
      <vt:lpstr>Apresentação do PowerPoint</vt:lpstr>
      <vt:lpstr>TRANSPORTE ESCOLAR MEDIDAS DE PREVENÇÃO</vt:lpstr>
      <vt:lpstr>AOS TRABALHADORES</vt:lpstr>
      <vt:lpstr>AOS TRABALHADORES</vt:lpstr>
      <vt:lpstr>AOS TRABALHADORES MEDIDAS DE PROTEÇÃO À SAÚDE DO TRABALHADOR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SOBRE AS MEDIDAS  HIGIENICOSSANITÁRIAS PARA O SETOR DE EDUCAÇÃO:</dc:title>
  <dc:creator>Lafaette Leite Barroso</dc:creator>
  <cp:lastModifiedBy>HERLON</cp:lastModifiedBy>
  <cp:revision>26</cp:revision>
  <dcterms:created xsi:type="dcterms:W3CDTF">2020-09-06T23:45:41Z</dcterms:created>
  <dcterms:modified xsi:type="dcterms:W3CDTF">2020-09-24T17:34:11Z</dcterms:modified>
</cp:coreProperties>
</file>