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91" r:id="rId3"/>
    <p:sldId id="290" r:id="rId4"/>
    <p:sldId id="256" r:id="rId5"/>
    <p:sldId id="289" r:id="rId6"/>
    <p:sldId id="296" r:id="rId7"/>
    <p:sldId id="260" r:id="rId8"/>
    <p:sldId id="261" r:id="rId9"/>
    <p:sldId id="259" r:id="rId10"/>
    <p:sldId id="263" r:id="rId11"/>
    <p:sldId id="262" r:id="rId12"/>
    <p:sldId id="264" r:id="rId13"/>
    <p:sldId id="283" r:id="rId14"/>
    <p:sldId id="266" r:id="rId15"/>
    <p:sldId id="267" r:id="rId16"/>
    <p:sldId id="284" r:id="rId17"/>
    <p:sldId id="282" r:id="rId18"/>
    <p:sldId id="268" r:id="rId19"/>
    <p:sldId id="269" r:id="rId20"/>
    <p:sldId id="300" r:id="rId21"/>
    <p:sldId id="299" r:id="rId22"/>
    <p:sldId id="285" r:id="rId23"/>
    <p:sldId id="293" r:id="rId24"/>
    <p:sldId id="270" r:id="rId25"/>
    <p:sldId id="286" r:id="rId26"/>
    <p:sldId id="271" r:id="rId27"/>
    <p:sldId id="301" r:id="rId28"/>
    <p:sldId id="272" r:id="rId29"/>
    <p:sldId id="287" r:id="rId30"/>
    <p:sldId id="288" r:id="rId31"/>
    <p:sldId id="273" r:id="rId32"/>
    <p:sldId id="274" r:id="rId33"/>
    <p:sldId id="275" r:id="rId34"/>
    <p:sldId id="294" r:id="rId35"/>
    <p:sldId id="297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01649FC-B164-4EE8-8BB7-DC7230AEF27D}" type="datetimeFigureOut">
              <a:rPr lang="pt-BR" smtClean="0"/>
              <a:pPr/>
              <a:t>19/04/2022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DDA43DF-2554-4A54-BE5B-A4B85ACAB45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32413A45-836F-4C88-A303-2DA41F23E1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601404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Fjalla One"/>
              </a:rPr>
              <a:t>Governo do Estado do Piauí </a:t>
            </a:r>
          </a:p>
          <a:p>
            <a:r>
              <a:rPr lang="pt-BR" dirty="0">
                <a:solidFill>
                  <a:srgbClr val="FFFF00"/>
                </a:solidFill>
                <a:latin typeface="Fjalla One"/>
              </a:rPr>
              <a:t>Secretaria de Estado da Saúde do Piauí – SESAPI</a:t>
            </a:r>
          </a:p>
          <a:p>
            <a:r>
              <a:rPr lang="pt-BR" dirty="0">
                <a:solidFill>
                  <a:srgbClr val="FFFF00"/>
                </a:solidFill>
                <a:latin typeface="Fjalla One"/>
              </a:rPr>
              <a:t>Diretoria de Vigilância Sanitária do Estado do Piauí - DIVISA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F7E1269-E206-43D6-A324-CE2FFBBCD8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" y="1196752"/>
            <a:ext cx="8305800" cy="2218180"/>
          </a:xfrm>
        </p:spPr>
        <p:txBody>
          <a:bodyPr/>
          <a:lstStyle/>
          <a:p>
            <a:endParaRPr lang="pt-BR" dirty="0"/>
          </a:p>
          <a:p>
            <a:r>
              <a:rPr lang="pt-BR" dirty="0">
                <a:latin typeface="Fjalla One"/>
              </a:rPr>
              <a:t>Capacitação sobre Funcionamento do Centro de Material e Esterilização- CME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pt-BR" sz="2800" b="1" spc="300" dirty="0">
                <a:solidFill>
                  <a:srgbClr val="FFFF00"/>
                </a:solidFill>
                <a:latin typeface="Fjalla One" panose="02000506040000020004" pitchFamily="2" charset="0"/>
              </a:rPr>
              <a:t>NÃO CRÍTICOS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spc="300" dirty="0">
                <a:latin typeface="Fjalla One" panose="02000506040000020004" pitchFamily="2" charset="0"/>
              </a:rPr>
              <a:t>Produtos que entram em contato com pele integra ou não entram em contato com o paciente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pt-BR" sz="2800" spc="300" dirty="0">
              <a:solidFill>
                <a:schemeClr val="bg2"/>
              </a:solidFill>
              <a:latin typeface="Fjalla One" panose="02000506040000020004" pitchFamily="2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b="1" spc="300" dirty="0">
                <a:solidFill>
                  <a:srgbClr val="FFFF00"/>
                </a:solidFill>
                <a:latin typeface="Fjalla One" panose="02000506040000020004" pitchFamily="2" charset="0"/>
              </a:rPr>
              <a:t>SEMICRÍTICOS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spc="300" dirty="0">
                <a:latin typeface="Fjalla One" panose="02000506040000020004" pitchFamily="2" charset="0"/>
              </a:rPr>
              <a:t>Produtos que entram em contato com pele não integra ou mucosas integras colonizadas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pt-BR" sz="2800" b="1" spc="300" dirty="0">
              <a:solidFill>
                <a:schemeClr val="bg2"/>
              </a:solidFill>
              <a:latin typeface="Fjalla One" panose="02000506040000020004" pitchFamily="2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b="1" spc="300" dirty="0">
                <a:solidFill>
                  <a:srgbClr val="FFFF00"/>
                </a:solidFill>
                <a:latin typeface="Fjalla One" panose="02000506040000020004" pitchFamily="2" charset="0"/>
              </a:rPr>
              <a:t>CRÍTICOS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spc="300" dirty="0">
                <a:latin typeface="Fjalla One" panose="02000506040000020004" pitchFamily="2" charset="0"/>
              </a:rPr>
              <a:t>Produtos utilizados em procedimentos invasivos com penetração de pele e mucosas adjacentes, tecidos </a:t>
            </a:r>
            <a:r>
              <a:rPr lang="pt-BR" sz="2800" spc="300" dirty="0" err="1">
                <a:latin typeface="Fjalla One" panose="02000506040000020004" pitchFamily="2" charset="0"/>
              </a:rPr>
              <a:t>subepiteliais</a:t>
            </a:r>
            <a:r>
              <a:rPr lang="pt-BR" sz="2800" spc="300" dirty="0">
                <a:latin typeface="Fjalla One" panose="02000506040000020004" pitchFamily="2" charset="0"/>
              </a:rPr>
              <a:t> e sistema vascular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pt-BR" sz="2800" spc="300" dirty="0">
              <a:solidFill>
                <a:srgbClr val="FFFF00"/>
              </a:solidFill>
              <a:latin typeface="Fjalla One" panose="02000506040000020004" pitchFamily="2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>
                <a:latin typeface="Fjalla One"/>
              </a:rPr>
              <a:t>CLASSIFICAÇÃO DOS PRODUTOS PARA SAÚDE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  <a:defRPr/>
            </a:pPr>
            <a:r>
              <a:rPr lang="pt-BR" sz="2800" b="1" spc="300" dirty="0">
                <a:solidFill>
                  <a:srgbClr val="FFFF00"/>
                </a:solidFill>
                <a:latin typeface="Fjalla One" panose="02000506040000020004" pitchFamily="2" charset="0"/>
              </a:rPr>
              <a:t>NÃO CRÍTICOS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spc="300" dirty="0">
                <a:latin typeface="Fjalla One" panose="02000506040000020004" pitchFamily="2" charset="0"/>
              </a:rPr>
              <a:t>Submeter </a:t>
            </a:r>
            <a:r>
              <a:rPr lang="pt-BR" sz="2800" spc="300" dirty="0">
                <a:solidFill>
                  <a:srgbClr val="FFFF00"/>
                </a:solidFill>
                <a:latin typeface="Fjalla One" panose="02000506040000020004" pitchFamily="2" charset="0"/>
              </a:rPr>
              <a:t>no mínimo </a:t>
            </a:r>
            <a:r>
              <a:rPr lang="pt-BR" sz="2800" spc="300" dirty="0">
                <a:latin typeface="Fjalla One" panose="02000506040000020004" pitchFamily="2" charset="0"/>
              </a:rPr>
              <a:t>ao processo de limpeza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pt-BR" sz="2800" spc="300" dirty="0">
              <a:solidFill>
                <a:srgbClr val="FFFF00"/>
              </a:solidFill>
              <a:latin typeface="Fjalla One" panose="02000506040000020004" pitchFamily="2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b="1" spc="300" dirty="0">
                <a:solidFill>
                  <a:srgbClr val="FFFF00"/>
                </a:solidFill>
                <a:latin typeface="Fjalla One" panose="02000506040000020004" pitchFamily="2" charset="0"/>
              </a:rPr>
              <a:t>SEMI CRÍTICOS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800" spc="300" dirty="0">
                <a:latin typeface="Fjalla One" panose="02000506040000020004" pitchFamily="2" charset="0"/>
              </a:rPr>
              <a:t>Submeter, </a:t>
            </a:r>
            <a:r>
              <a:rPr lang="pt-BR" sz="2800" spc="300" dirty="0">
                <a:solidFill>
                  <a:srgbClr val="FFFF00"/>
                </a:solidFill>
                <a:latin typeface="Fjalla One" panose="02000506040000020004" pitchFamily="2" charset="0"/>
              </a:rPr>
              <a:t>no mínimo </a:t>
            </a:r>
            <a:r>
              <a:rPr lang="pt-BR" sz="2800" spc="300" dirty="0">
                <a:latin typeface="Fjalla One" panose="02000506040000020004" pitchFamily="2" charset="0"/>
              </a:rPr>
              <a:t>ao processo de </a:t>
            </a:r>
            <a:r>
              <a:rPr lang="pt-BR" sz="2800" spc="300" dirty="0">
                <a:solidFill>
                  <a:srgbClr val="FFFF00"/>
                </a:solidFill>
                <a:latin typeface="Fjalla One" panose="02000506040000020004" pitchFamily="2" charset="0"/>
              </a:rPr>
              <a:t>desinfecção de alto nível</a:t>
            </a:r>
            <a:r>
              <a:rPr lang="pt-BR" sz="2800" spc="300" dirty="0">
                <a:latin typeface="Fjalla One" panose="02000506040000020004" pitchFamily="2" charset="0"/>
              </a:rPr>
              <a:t>, após a limpeza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pt-BR" sz="2800" spc="300" dirty="0">
              <a:latin typeface="Fjalla One" panose="02000506040000020004" pitchFamily="2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b="1" spc="300" dirty="0">
                <a:solidFill>
                  <a:srgbClr val="FFFF00"/>
                </a:solidFill>
                <a:latin typeface="Fjalla One" panose="02000506040000020004" pitchFamily="2" charset="0"/>
              </a:rPr>
              <a:t>CRÍTICOS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pc="300" dirty="0">
                <a:latin typeface="Fjalla One" panose="02000506040000020004" pitchFamily="2" charset="0"/>
              </a:rPr>
              <a:t>Submeter ao processo de </a:t>
            </a:r>
            <a:r>
              <a:rPr lang="pt-BR" b="1" spc="300" dirty="0">
                <a:solidFill>
                  <a:srgbClr val="FFFF00"/>
                </a:solidFill>
                <a:latin typeface="Fjalla One" panose="02000506040000020004" pitchFamily="2" charset="0"/>
              </a:rPr>
              <a:t>esterilização</a:t>
            </a:r>
            <a:r>
              <a:rPr lang="pt-BR" spc="300" dirty="0">
                <a:latin typeface="Fjalla One" panose="02000506040000020004" pitchFamily="2" charset="0"/>
              </a:rPr>
              <a:t>, após a limpeza e demais etapas do processo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pt-BR" sz="2800" spc="300" dirty="0">
              <a:latin typeface="Fjalla One" panose="02000506040000020004" pitchFamily="2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6600" spc="300" dirty="0">
                <a:latin typeface="Fjalla One" panose="02000506040000020004" pitchFamily="2" charset="0"/>
              </a:rPr>
              <a:t>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spc="300" dirty="0">
                <a:ln>
                  <a:noFill/>
                </a:ln>
                <a:solidFill>
                  <a:schemeClr val="tx1"/>
                </a:solidFill>
                <a:effectLst/>
                <a:latin typeface="Fjalla One" charset="0"/>
                <a:ea typeface="Lato Black" panose="020B0A02040204020203" pitchFamily="34" charset="0"/>
              </a:rPr>
              <a:t>PROCESSAMENTO  DOS PRODUTOS PARA SAÚDE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pt-BR" b="1" dirty="0">
                <a:solidFill>
                  <a:srgbClr val="FFC000"/>
                </a:solidFill>
                <a:latin typeface="Fjalla One"/>
              </a:rPr>
              <a:t>Procedimento Operacional Padrão- POP </a:t>
            </a:r>
          </a:p>
          <a:p>
            <a:pPr>
              <a:buFontTx/>
              <a:buChar char="-"/>
            </a:pPr>
            <a:r>
              <a:rPr lang="pt-BR" dirty="0">
                <a:latin typeface="Fjalla One"/>
              </a:rPr>
              <a:t>Elaborado, com base em referencial científico atualizado e normatização pertinente. </a:t>
            </a:r>
          </a:p>
          <a:p>
            <a:pPr>
              <a:buFontTx/>
              <a:buChar char="-"/>
            </a:pPr>
            <a:r>
              <a:rPr lang="pt-BR" dirty="0">
                <a:latin typeface="Fjalla One"/>
              </a:rPr>
              <a:t>Amplamente divulgado</a:t>
            </a:r>
          </a:p>
          <a:p>
            <a:pPr>
              <a:buFontTx/>
              <a:buChar char="-"/>
            </a:pPr>
            <a:r>
              <a:rPr lang="pt-BR" dirty="0">
                <a:latin typeface="Fjalla One"/>
              </a:rPr>
              <a:t>Disponível para consulta.</a:t>
            </a:r>
          </a:p>
          <a:p>
            <a:pPr>
              <a:buFontTx/>
              <a:buChar char="-"/>
            </a:pPr>
            <a:endParaRPr lang="pt-BR" dirty="0">
              <a:latin typeface="Fjalla One"/>
            </a:endParaRPr>
          </a:p>
          <a:p>
            <a:pPr>
              <a:buFontTx/>
              <a:buChar char="-"/>
            </a:pPr>
            <a:endParaRPr lang="pt-BR" dirty="0">
              <a:latin typeface="Fjalla One"/>
            </a:endParaRPr>
          </a:p>
          <a:p>
            <a:pPr>
              <a:buFontTx/>
              <a:buChar char="-"/>
            </a:pPr>
            <a:endParaRPr lang="pt-BR" dirty="0">
              <a:latin typeface="Fjalla One"/>
            </a:endParaRPr>
          </a:p>
          <a:p>
            <a:pPr>
              <a:buFontTx/>
              <a:buChar char="-"/>
            </a:pPr>
            <a:endParaRPr lang="pt-BR" dirty="0">
              <a:latin typeface="Fjalla One"/>
            </a:endParaRPr>
          </a:p>
          <a:p>
            <a:pPr>
              <a:buFontTx/>
              <a:buChar char="-"/>
            </a:pPr>
            <a:r>
              <a:rPr lang="pt-BR" dirty="0">
                <a:latin typeface="Fjalla One"/>
              </a:rPr>
              <a:t>Monitoramento e controle das etapas de limpeza, desinfecção e esterilização</a:t>
            </a:r>
          </a:p>
          <a:p>
            <a:pPr>
              <a:buFontTx/>
              <a:buChar char="-"/>
            </a:pPr>
            <a:r>
              <a:rPr lang="pt-BR" dirty="0">
                <a:latin typeface="Fjalla One"/>
              </a:rPr>
              <a:t>Manutenção e monitoramento dos equipamentos</a:t>
            </a:r>
          </a:p>
          <a:p>
            <a:pPr>
              <a:buFontTx/>
              <a:buChar char="-"/>
            </a:pPr>
            <a:r>
              <a:rPr lang="pt-BR" dirty="0">
                <a:latin typeface="Fjalla One"/>
              </a:rPr>
              <a:t>Rastreabilidade - CME classe II e empresas processadoras</a:t>
            </a:r>
          </a:p>
          <a:p>
            <a:pPr>
              <a:buFontTx/>
              <a:buChar char="-"/>
            </a:pPr>
            <a:r>
              <a:rPr lang="pt-BR" b="1" dirty="0">
                <a:solidFill>
                  <a:srgbClr val="FFC000"/>
                </a:solidFill>
                <a:latin typeface="Fjalla One"/>
              </a:rPr>
              <a:t>Importante! </a:t>
            </a:r>
            <a:r>
              <a:rPr lang="pt-BR" dirty="0">
                <a:latin typeface="Fjalla One"/>
              </a:rPr>
              <a:t>Arquivar por 5 anos para efeito de inspeção sanitária </a:t>
            </a:r>
          </a:p>
          <a:p>
            <a:pPr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/>
                </a:solidFill>
                <a:latin typeface="Fjalla One"/>
              </a:rPr>
              <a:t>IMPORTÂNCIA DOS REGISTROS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7216"/>
            <a:ext cx="3456384" cy="19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dirty="0"/>
              <a:t>-</a:t>
            </a:r>
            <a:r>
              <a:rPr lang="pt-BR" dirty="0">
                <a:latin typeface="Fjalla One"/>
              </a:rPr>
              <a:t>Importante uso de Equipamentos de Proteção </a:t>
            </a:r>
            <a:r>
              <a:rPr lang="pt-BR" dirty="0" err="1">
                <a:latin typeface="Fjalla One"/>
              </a:rPr>
              <a:t>Individual-EPI</a:t>
            </a:r>
            <a:r>
              <a:rPr lang="pt-BR" dirty="0">
                <a:latin typeface="Fjalla One"/>
              </a:rPr>
              <a:t> adequados ao processo de trabalho nas diversas estações de trabalho, conforme RDC 15/2012/ANVISA. </a:t>
            </a:r>
          </a:p>
          <a:p>
            <a:pPr algn="just">
              <a:buNone/>
            </a:pPr>
            <a:endParaRPr lang="pt-BR" dirty="0">
              <a:latin typeface="Fjalla One"/>
            </a:endParaRPr>
          </a:p>
          <a:p>
            <a:pPr>
              <a:buFontTx/>
              <a:buChar char="-"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  <a:latin typeface="Fjalla One"/>
              </a:rPr>
              <a:t>SEGURANÇA E SAÚDE NO TRABALHO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2143125" cy="27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18002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6109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84576"/>
          </a:xfrm>
        </p:spPr>
        <p:txBody>
          <a:bodyPr>
            <a:normAutofit fontScale="47500" lnSpcReduction="20000"/>
          </a:bodyPr>
          <a:lstStyle/>
          <a:p>
            <a:endParaRPr lang="pt-BR" dirty="0">
              <a:latin typeface="Fjalla One"/>
            </a:endParaRPr>
          </a:p>
          <a:p>
            <a:endParaRPr lang="pt-BR" dirty="0">
              <a:latin typeface="Fjalla One"/>
            </a:endParaRPr>
          </a:p>
          <a:p>
            <a:endParaRPr lang="pt-BR" dirty="0">
              <a:latin typeface="Fjalla One"/>
            </a:endParaRPr>
          </a:p>
          <a:p>
            <a:pPr marL="0" indent="0">
              <a:buNone/>
            </a:pPr>
            <a:endParaRPr lang="pt-BR" dirty="0">
              <a:latin typeface="Fjalla One"/>
            </a:endParaRPr>
          </a:p>
          <a:p>
            <a:endParaRPr lang="pt-BR" dirty="0">
              <a:latin typeface="Fjalla One"/>
            </a:endParaRPr>
          </a:p>
          <a:p>
            <a:endParaRPr lang="pt-BR" sz="4200" dirty="0">
              <a:latin typeface="Fjalla One"/>
            </a:endParaRPr>
          </a:p>
          <a:p>
            <a:r>
              <a:rPr lang="pt-BR" sz="4200" dirty="0">
                <a:latin typeface="Fjalla One"/>
              </a:rPr>
              <a:t>Classificação de produtos para saúde;</a:t>
            </a:r>
          </a:p>
          <a:p>
            <a:r>
              <a:rPr lang="pt-BR" sz="4200" dirty="0">
                <a:latin typeface="Fjalla One"/>
              </a:rPr>
              <a:t>Conceitos básicos de microbiologia;</a:t>
            </a:r>
          </a:p>
          <a:p>
            <a:r>
              <a:rPr lang="pt-BR" sz="4200" dirty="0">
                <a:latin typeface="Fjalla One"/>
              </a:rPr>
              <a:t>Transporte dos produtos contaminados;</a:t>
            </a:r>
          </a:p>
          <a:p>
            <a:r>
              <a:rPr lang="pt-BR" sz="4200" dirty="0">
                <a:latin typeface="Fjalla One"/>
              </a:rPr>
              <a:t>Processo de limpeza, desinfecção, preparo, inspeção, acondicionamento, embalagens, esterilização, funcionamento dos equipamentos existentes;</a:t>
            </a:r>
          </a:p>
          <a:p>
            <a:r>
              <a:rPr lang="pt-BR" sz="4200" dirty="0">
                <a:latin typeface="Fjalla One"/>
              </a:rPr>
              <a:t>Monitoramento de processos por indicadores químicos, biológicos e físicos;</a:t>
            </a:r>
          </a:p>
          <a:p>
            <a:r>
              <a:rPr lang="pt-BR" sz="4200" dirty="0">
                <a:latin typeface="Fjalla One"/>
              </a:rPr>
              <a:t>Rastreabilidade, armazenamento e distribuição dos produtos para saúde;</a:t>
            </a:r>
          </a:p>
          <a:p>
            <a:r>
              <a:rPr lang="pt-BR" sz="4200" dirty="0">
                <a:latin typeface="Fjalla One"/>
              </a:rPr>
              <a:t>Manutenção da esterilidade do produto.</a:t>
            </a:r>
          </a:p>
          <a:p>
            <a:pPr>
              <a:buNone/>
            </a:pPr>
            <a:br>
              <a:rPr lang="pt-BR" dirty="0"/>
            </a:b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82960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Fjalla One"/>
              </a:rPr>
              <a:t>CAPACITAÇÕES ESPECÍFICAS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25831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1313763"/>
            <a:ext cx="238812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Fjalla One"/>
              </a:rPr>
              <a:t>O sistema de climatização  da área de limpeza e da sala de desinfecção química devem prover exaustão forçada de todo o ar da sala com descarga para o exterior da edificação.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CLIMATIZAÇÃO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3843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36290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000" dirty="0">
                <a:latin typeface="Fjalla One"/>
              </a:rPr>
              <a:t>Importante  a qualificação de instalação, operação e desempenho, além das manutenções preventivas e corretivas, calibrações, no mínimo anual.</a:t>
            </a:r>
          </a:p>
          <a:p>
            <a:endParaRPr lang="pt-BR" sz="1800" dirty="0">
              <a:latin typeface="Fjalla One"/>
            </a:endParaRPr>
          </a:p>
          <a:p>
            <a:r>
              <a:rPr lang="pt-BR" sz="1800" dirty="0">
                <a:latin typeface="Fjalla One"/>
              </a:rPr>
              <a:t> </a:t>
            </a:r>
            <a:r>
              <a:rPr lang="pt-BR" sz="1800" dirty="0">
                <a:solidFill>
                  <a:srgbClr val="FFC000"/>
                </a:solidFill>
                <a:latin typeface="Fjalla One"/>
              </a:rPr>
              <a:t>Qualificação de instalação-QI: </a:t>
            </a:r>
            <a:r>
              <a:rPr lang="pt-BR" sz="1800" dirty="0">
                <a:latin typeface="Fjalla One"/>
              </a:rPr>
              <a:t>evidência documentada fornecida pelo fabricante ou distribuidor, de que o equipamento foi entregue e instalado de acordo com suas especificações;</a:t>
            </a:r>
          </a:p>
          <a:p>
            <a:endParaRPr lang="pt-BR" sz="1800" dirty="0">
              <a:latin typeface="Fjalla One"/>
            </a:endParaRPr>
          </a:p>
          <a:p>
            <a:r>
              <a:rPr lang="pt-BR" sz="1800" dirty="0">
                <a:solidFill>
                  <a:srgbClr val="FFC000"/>
                </a:solidFill>
                <a:latin typeface="Fjalla One"/>
              </a:rPr>
              <a:t>Qualificação de operação-QO: </a:t>
            </a:r>
            <a:r>
              <a:rPr lang="pt-BR" sz="1800" dirty="0">
                <a:latin typeface="Fjalla One"/>
              </a:rPr>
              <a:t>evidência documentada fornecida pelo fabricante ou distribuidor, de que o equipamento, após a qualificação da instalação, opera dentro dos parâmetros originais de fabricação. </a:t>
            </a:r>
          </a:p>
          <a:p>
            <a:endParaRPr lang="pt-BR" sz="1800" dirty="0">
              <a:latin typeface="Fjalla One"/>
            </a:endParaRPr>
          </a:p>
          <a:p>
            <a:r>
              <a:rPr lang="pt-BR" sz="1800" dirty="0">
                <a:solidFill>
                  <a:srgbClr val="FFC000"/>
                </a:solidFill>
                <a:latin typeface="Fjalla One"/>
              </a:rPr>
              <a:t>Qualificação de desempenho-QD: </a:t>
            </a:r>
            <a:r>
              <a:rPr lang="pt-BR" sz="1800" dirty="0">
                <a:latin typeface="Fjalla One"/>
              </a:rPr>
              <a:t>evidência documentada de que o equipamento, após as qualificações de instalação e operação, apresenta desempenho consistente por no mínimo três ciclos sucessivos do processo, com parâmetros idênticos, utilizando-se pelo menos a carga de maior desafio, determinada pelo serviço de saúde.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EQUIPAMENTOS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3999"/>
            <a:ext cx="8686800" cy="5217369"/>
          </a:xfrm>
        </p:spPr>
        <p:txBody>
          <a:bodyPr/>
          <a:lstStyle/>
          <a:p>
            <a:r>
              <a:rPr lang="pt-BR" dirty="0">
                <a:latin typeface="Fjalla One"/>
              </a:rPr>
              <a:t>1. Recepção</a:t>
            </a:r>
          </a:p>
          <a:p>
            <a:r>
              <a:rPr lang="pt-BR" dirty="0">
                <a:latin typeface="Fjalla One"/>
              </a:rPr>
              <a:t>2. Limpeza</a:t>
            </a:r>
          </a:p>
          <a:p>
            <a:r>
              <a:rPr lang="pt-BR" dirty="0">
                <a:latin typeface="Fjalla One"/>
              </a:rPr>
              <a:t>3. Inspeção, preparo e acondicionamento</a:t>
            </a:r>
          </a:p>
          <a:p>
            <a:r>
              <a:rPr lang="pt-BR" dirty="0">
                <a:latin typeface="Fjalla One"/>
              </a:rPr>
              <a:t>4. Desinfecção química</a:t>
            </a:r>
          </a:p>
          <a:p>
            <a:r>
              <a:rPr lang="pt-BR" dirty="0">
                <a:latin typeface="Fjalla One"/>
              </a:rPr>
              <a:t>5. Esterilização</a:t>
            </a:r>
          </a:p>
          <a:p>
            <a:r>
              <a:rPr lang="pt-BR" dirty="0">
                <a:latin typeface="Fjalla One"/>
              </a:rPr>
              <a:t>6. Armazenamento</a:t>
            </a:r>
          </a:p>
          <a:p>
            <a:r>
              <a:rPr lang="pt-BR" dirty="0">
                <a:latin typeface="Fjalla One"/>
              </a:rPr>
              <a:t>7. Transporte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latin typeface="Fjalla One"/>
              </a:rPr>
              <a:t>ETAPAS DO PROCESSAMENTO DE PRODUTOS PARA A SAÚDE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66859"/>
            <a:ext cx="25146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88" y="5008692"/>
            <a:ext cx="20669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02863"/>
            <a:ext cx="21431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959437"/>
          </a:xfrm>
        </p:spPr>
        <p:txBody>
          <a:bodyPr/>
          <a:lstStyle/>
          <a:p>
            <a:pPr algn="just"/>
            <a:r>
              <a:rPr lang="pt-BR" sz="2400" dirty="0">
                <a:latin typeface="Fjalla One"/>
              </a:rPr>
              <a:t>Realizar conferência e registro de entrada de todos os produtos para a saúde recebidos para processamento.</a:t>
            </a:r>
          </a:p>
          <a:p>
            <a:pPr algn="just"/>
            <a:r>
              <a:rPr lang="pt-BR" sz="2400" dirty="0">
                <a:latin typeface="Fjalla One"/>
              </a:rPr>
              <a:t>A área para recepção dos produtos para saúde do CME Classe II deve estar localizada dentro da sala de recepção e limpeza. Essa área deve dispor de bancada para conferência dos materiais.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1. RECEPÇÃO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90" y="4149081"/>
            <a:ext cx="321255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1"/>
            <a:ext cx="2592288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Fjalla One"/>
              </a:rPr>
              <a:t>Todos os produtos para saúde devem ser submetidos ao processo de limpeza dentro do CME do serviço de saúde, antes  de sua desinfecção ou esterilização.</a:t>
            </a:r>
          </a:p>
          <a:p>
            <a:pPr algn="just"/>
            <a:r>
              <a:rPr lang="pt-BR" dirty="0">
                <a:latin typeface="Fjalla One"/>
              </a:rPr>
              <a:t>Produtos para saúde encaminhados à empresa processadora devem ser submetidos a </a:t>
            </a:r>
            <a:r>
              <a:rPr lang="pt-BR" dirty="0" err="1">
                <a:latin typeface="Fjalla One"/>
              </a:rPr>
              <a:t>pré</a:t>
            </a:r>
            <a:r>
              <a:rPr lang="pt-BR" dirty="0">
                <a:latin typeface="Fjalla One"/>
              </a:rPr>
              <a:t>-limpeza no serviço de saúde. </a:t>
            </a:r>
          </a:p>
          <a:p>
            <a:pPr algn="just"/>
            <a:r>
              <a:rPr lang="pt-BR" dirty="0">
                <a:latin typeface="Fjalla One"/>
              </a:rPr>
              <a:t>A limpeza manual deve ser realizada com acessórios não abrasivos e que não liberem partículas.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latin typeface="Fjalla One"/>
              </a:rPr>
              <a:t>2. PROCESSO DE LIMPEZA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pt-BR" sz="2400" b="1" dirty="0">
                <a:solidFill>
                  <a:srgbClr val="FFFF00"/>
                </a:solidFill>
                <a:latin typeface="Fjalla One"/>
              </a:rPr>
              <a:t>Sobre a RDC Nº 15/2012- ANVISA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prstClr val="white"/>
              </a:solidFill>
              <a:latin typeface="Fjalla One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prstClr val="white"/>
                </a:solidFill>
                <a:latin typeface="Fjalla One"/>
              </a:rPr>
              <a:t> Estabelece os requisitos de boas práticas para o funcionamento dos serviços que realizam o processamento de produtos para a saúde visando à segurança do paciente e dos profissionais envolvidos.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prstClr val="white"/>
              </a:solidFill>
              <a:latin typeface="Fjalla One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prstClr val="white"/>
                </a:solidFill>
                <a:latin typeface="Fjalla One"/>
              </a:rPr>
              <a:t>Esta norma aplica-se aos CME dos serviços de saúde públicos e privados, civis e militares, e às empresas processadoras envolvidas no processamento de produtos para saúde;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pt-BR" sz="2000" dirty="0">
              <a:solidFill>
                <a:prstClr val="white"/>
              </a:solidFill>
              <a:latin typeface="Fjalla One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pt-BR" sz="2000" b="1" dirty="0">
                <a:solidFill>
                  <a:srgbClr val="FFFF00"/>
                </a:solidFill>
                <a:latin typeface="Fjalla One"/>
              </a:rPr>
              <a:t> Fora do escopo de abrangência da RDC 15/2012: </a:t>
            </a:r>
            <a:r>
              <a:rPr lang="pt-BR" sz="2000" dirty="0">
                <a:solidFill>
                  <a:prstClr val="white"/>
                </a:solidFill>
                <a:latin typeface="Fjalla One"/>
              </a:rPr>
              <a:t>consultórios odontológicos, consultórios individualizados e não vinculados a serviços de saúde, unidades de processamento de endoscópios, serviços de terapia renal substitutiva e serviços de assistência veterinária.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ABRANGÊNCIA</a:t>
            </a:r>
          </a:p>
        </p:txBody>
      </p:sp>
    </p:spTree>
    <p:extLst>
      <p:ext uri="{BB962C8B-B14F-4D97-AF65-F5344CB8AC3E}">
        <p14:creationId xmlns:p14="http://schemas.microsoft.com/office/powerpoint/2010/main" val="156869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rgbClr val="FFFF00"/>
                </a:solidFill>
                <a:latin typeface="Fjalla One"/>
              </a:rPr>
              <a:t>Deve possuir:</a:t>
            </a:r>
          </a:p>
          <a:p>
            <a:r>
              <a:rPr lang="pt-BR" sz="2000" dirty="0">
                <a:latin typeface="Fjalla One"/>
              </a:rPr>
              <a:t> pia com cuba funda</a:t>
            </a:r>
          </a:p>
          <a:p>
            <a:r>
              <a:rPr lang="pt-BR" sz="2000" dirty="0">
                <a:latin typeface="Fjalla One"/>
              </a:rPr>
              <a:t>torneiras com água quente e fria</a:t>
            </a:r>
          </a:p>
          <a:p>
            <a:r>
              <a:rPr lang="pt-BR" sz="2000" dirty="0">
                <a:latin typeface="Fjalla One"/>
              </a:rPr>
              <a:t> bancadas </a:t>
            </a:r>
          </a:p>
          <a:p>
            <a:r>
              <a:rPr lang="pt-BR" sz="2000" dirty="0">
                <a:latin typeface="Fjalla One"/>
              </a:rPr>
              <a:t>pistola de água sob pressão para limpeza manual de produtos com lúmen </a:t>
            </a:r>
            <a:r>
              <a:rPr lang="pt-BR" sz="2000" dirty="0">
                <a:solidFill>
                  <a:srgbClr val="FFFF00"/>
                </a:solidFill>
                <a:latin typeface="Fjalla One"/>
              </a:rPr>
              <a:t>(CME classe II) </a:t>
            </a:r>
            <a:r>
              <a:rPr lang="pt-BR" sz="2000" dirty="0">
                <a:latin typeface="Fjalla One"/>
              </a:rPr>
              <a:t>e ar comprimido medicinal, gás inerte ou ar filtrado, seco e isento de óleo para secagem dos produtos.</a:t>
            </a:r>
          </a:p>
          <a:p>
            <a:r>
              <a:rPr lang="pt-BR" sz="2000" dirty="0">
                <a:latin typeface="Fjalla One"/>
              </a:rPr>
              <a:t> </a:t>
            </a:r>
            <a:r>
              <a:rPr lang="pt-BR" sz="2000" dirty="0">
                <a:solidFill>
                  <a:srgbClr val="FFFF00"/>
                </a:solidFill>
                <a:latin typeface="Fjalla One"/>
              </a:rPr>
              <a:t>No CME Classe II, </a:t>
            </a:r>
            <a:r>
              <a:rPr lang="pt-BR" sz="2000" dirty="0">
                <a:latin typeface="Fjalla One"/>
              </a:rPr>
              <a:t>que recebe </a:t>
            </a:r>
            <a:r>
              <a:rPr lang="pt-BR" sz="2000" dirty="0">
                <a:solidFill>
                  <a:srgbClr val="FFFF00"/>
                </a:solidFill>
                <a:latin typeface="Fjalla One"/>
              </a:rPr>
              <a:t>produtos consignados</a:t>
            </a:r>
            <a:r>
              <a:rPr lang="pt-BR" sz="2000" dirty="0">
                <a:latin typeface="Fjalla One"/>
              </a:rPr>
              <a:t>, deve existir uma área exclusiva para recepção, conferência e devolução destes. Estes devem, obrigatoriamente, ser submetidos ao processo de limpeza, dentro do próprio CME do serviço de saúde ou na empresa processadora, assim como devem ser submetidos à limpeza por profissionais do CME do serviço de saúde, antes de sua devolução. 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2. PROCESSO DE LIMPEZA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97103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50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72000"/>
          </a:xfrm>
        </p:spPr>
        <p:txBody>
          <a:bodyPr/>
          <a:lstStyle/>
          <a:p>
            <a:pPr algn="just"/>
            <a:r>
              <a:rPr lang="pt-BR" dirty="0">
                <a:latin typeface="Fjalla One"/>
              </a:rPr>
              <a:t>No CME Classe II e na empresa processadora, a limpeza de produtos para a saúde </a:t>
            </a:r>
            <a:r>
              <a:rPr lang="pt-BR" b="1" dirty="0">
                <a:latin typeface="Fjalla One"/>
              </a:rPr>
              <a:t>com conformação complexa </a:t>
            </a:r>
            <a:r>
              <a:rPr lang="pt-BR" dirty="0">
                <a:latin typeface="Fjalla One"/>
              </a:rPr>
              <a:t>deve ser precedida de limpeza manual e complementada por </a:t>
            </a:r>
            <a:r>
              <a:rPr lang="pt-BR" b="1" dirty="0">
                <a:latin typeface="Fjalla One"/>
              </a:rPr>
              <a:t>limpeza automatizada em lavadora ultrassônica ou outro equipamento de eficiência comprovada. </a:t>
            </a:r>
            <a:endParaRPr lang="pt-BR" dirty="0">
              <a:latin typeface="Fjalla One"/>
            </a:endParaRPr>
          </a:p>
          <a:p>
            <a:pPr algn="just"/>
            <a:r>
              <a:rPr lang="pt-BR" dirty="0">
                <a:latin typeface="Fjalla One"/>
              </a:rPr>
              <a:t>Produtos para a saúde com </a:t>
            </a:r>
            <a:r>
              <a:rPr lang="pt-BR" b="1" dirty="0">
                <a:latin typeface="Fjalla One"/>
              </a:rPr>
              <a:t>lúmen inferior a 5mm </a:t>
            </a:r>
            <a:r>
              <a:rPr lang="pt-BR" dirty="0">
                <a:latin typeface="Fjalla One"/>
              </a:rPr>
              <a:t>é obrigatório que a fase automatizada da limpeza seja feita em </a:t>
            </a:r>
            <a:r>
              <a:rPr lang="pt-BR" b="1" dirty="0">
                <a:latin typeface="Fjalla One"/>
              </a:rPr>
              <a:t>lavadora ultrassônica com conector para </a:t>
            </a:r>
            <a:r>
              <a:rPr lang="pt-BR" b="1" dirty="0" err="1">
                <a:latin typeface="Fjalla One"/>
              </a:rPr>
              <a:t>canulados</a:t>
            </a:r>
            <a:r>
              <a:rPr lang="pt-BR" b="1" dirty="0">
                <a:latin typeface="Fjalla One"/>
              </a:rPr>
              <a:t> e que utilize tecnologia de fluxo intermitente.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2. PROCESSO DE LIMPEZA</a:t>
            </a:r>
            <a:endParaRPr lang="pt-BR" dirty="0">
              <a:latin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2742747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Fjalla One"/>
              </a:rPr>
              <a:t>Enxágue deve ser realizado com água que atenda aos 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padrões de </a:t>
            </a:r>
            <a:r>
              <a:rPr lang="pt-BR" dirty="0" err="1">
                <a:solidFill>
                  <a:srgbClr val="FFFF00"/>
                </a:solidFill>
                <a:latin typeface="Fjalla One"/>
              </a:rPr>
              <a:t>potabilidade</a:t>
            </a:r>
            <a:r>
              <a:rPr lang="pt-BR" dirty="0">
                <a:latin typeface="Fjalla One"/>
              </a:rPr>
              <a:t>. Realizar monitoramento e registro da qualidade da água.</a:t>
            </a:r>
          </a:p>
          <a:p>
            <a:pPr algn="just"/>
            <a:r>
              <a:rPr lang="pt-BR" dirty="0">
                <a:latin typeface="Fjalla One"/>
              </a:rPr>
              <a:t>O enxágue final dos produtos  para a saúde críticos utilizados em </a:t>
            </a:r>
            <a:r>
              <a:rPr lang="pt-BR" dirty="0" err="1">
                <a:latin typeface="Fjalla One"/>
              </a:rPr>
              <a:t>cirúrgias</a:t>
            </a:r>
            <a:r>
              <a:rPr lang="pt-BR" dirty="0">
                <a:latin typeface="Fjalla One"/>
              </a:rPr>
              <a:t> de implantes ortopédicos, oftalmológicos, </a:t>
            </a:r>
            <a:r>
              <a:rPr lang="pt-BR" dirty="0" err="1">
                <a:latin typeface="Fjalla One"/>
              </a:rPr>
              <a:t>cirúrgias</a:t>
            </a:r>
            <a:r>
              <a:rPr lang="pt-BR" dirty="0">
                <a:latin typeface="Fjalla One"/>
              </a:rPr>
              <a:t> cardíacas e neurológicas devem ser realizadas com 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água purificada.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2. PROCESSO DE LIMPEZA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240360" cy="191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9" y="4509120"/>
            <a:ext cx="3131815" cy="202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t="20692" r="10442" b="17652"/>
          <a:stretch/>
        </p:blipFill>
        <p:spPr bwMode="auto">
          <a:xfrm>
            <a:off x="467544" y="188640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674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5001344"/>
          </a:xfrm>
        </p:spPr>
        <p:txBody>
          <a:bodyPr/>
          <a:lstStyle/>
          <a:p>
            <a:pPr algn="just"/>
            <a:r>
              <a:rPr lang="pt-BR" sz="2400" dirty="0">
                <a:latin typeface="Fjalla One"/>
              </a:rPr>
              <a:t>A limpeza deve ser avaliada pela inspeção visual, com auxílio de </a:t>
            </a:r>
            <a:r>
              <a:rPr lang="pt-BR" sz="2400" dirty="0">
                <a:solidFill>
                  <a:srgbClr val="FFFF00"/>
                </a:solidFill>
                <a:latin typeface="Fjalla One"/>
              </a:rPr>
              <a:t>lentes intensificadoras </a:t>
            </a:r>
            <a:r>
              <a:rPr lang="pt-BR" sz="2400" dirty="0">
                <a:latin typeface="Fjalla One"/>
              </a:rPr>
              <a:t>de imagem, de no mínimo 8 vezes de aumento.</a:t>
            </a:r>
          </a:p>
          <a:p>
            <a:pPr algn="just"/>
            <a:r>
              <a:rPr lang="pt-BR" sz="2400" dirty="0">
                <a:latin typeface="Fjalla One"/>
              </a:rPr>
              <a:t>Não é permitido o uso de embalagens de papel </a:t>
            </a:r>
            <a:r>
              <a:rPr lang="pt-BR" sz="2400" dirty="0" err="1">
                <a:latin typeface="Fjalla One"/>
              </a:rPr>
              <a:t>kraft</a:t>
            </a:r>
            <a:r>
              <a:rPr lang="pt-BR" sz="2400" dirty="0">
                <a:latin typeface="Fjalla One"/>
              </a:rPr>
              <a:t>, papel toalha, papel manilha, papel jornal, lâminas de alumínio, caixas metálicas sem furos.</a:t>
            </a:r>
          </a:p>
          <a:p>
            <a:pPr algn="just"/>
            <a:r>
              <a:rPr lang="pt-BR" sz="2400" dirty="0">
                <a:latin typeface="Fjalla One"/>
              </a:rPr>
              <a:t>A selagem das embalagens tipo envelope deve ser feita por termoseladora.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>
                <a:latin typeface="Fjalla One"/>
              </a:rPr>
              <a:t>3.INSPEÇÃO, PREPARO E ACONDICIONAMENTO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372387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03161"/>
            <a:ext cx="2619375" cy="14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Fjalla One"/>
              </a:rPr>
              <a:t>Em uso de embalagens de tecido de algodão, o serviço deve possuir plano contendo critérios de aquisição e substituição do arsenal de embalagem de tecido mantendo os registros desta movimentação.</a:t>
            </a:r>
          </a:p>
          <a:p>
            <a:pPr algn="just"/>
            <a:r>
              <a:rPr lang="pt-BR" dirty="0">
                <a:latin typeface="Fjalla One"/>
              </a:rPr>
              <a:t>Não é permitido o uso de embalagens de tecido de algodão reparadas com remendos ou cerzidas.</a:t>
            </a:r>
          </a:p>
          <a:p>
            <a:pPr algn="just"/>
            <a:r>
              <a:rPr lang="pt-BR" dirty="0">
                <a:solidFill>
                  <a:srgbClr val="FFC000"/>
                </a:solidFill>
                <a:latin typeface="Fjalla One"/>
              </a:rPr>
              <a:t>É obrigatória a identificação </a:t>
            </a:r>
            <a:r>
              <a:rPr lang="pt-BR" dirty="0">
                <a:latin typeface="Fjalla One"/>
              </a:rPr>
              <a:t>nas embalagens dos produtos para a saúde submetidos </a:t>
            </a:r>
            <a:r>
              <a:rPr lang="pt-BR" dirty="0">
                <a:solidFill>
                  <a:srgbClr val="FFC000"/>
                </a:solidFill>
                <a:latin typeface="Fjalla One"/>
              </a:rPr>
              <a:t>à esterilização por meio de etiquetas ou rótulos, </a:t>
            </a:r>
            <a:r>
              <a:rPr lang="pt-BR" dirty="0">
                <a:latin typeface="Fjalla One"/>
              </a:rPr>
              <a:t>com: </a:t>
            </a:r>
            <a:r>
              <a:rPr lang="pt-BR" i="1" dirty="0">
                <a:latin typeface="Fjalla One"/>
              </a:rPr>
              <a:t>nome do produto, número do lote, data da esterilização, data limite de uso, método de esterilização e nome do responsável pelo preparo.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b="1" dirty="0">
                <a:latin typeface="Fjalla One"/>
              </a:rPr>
              <a:t>3.INSPEÇÃO, PREPARO E ACONDICIONAMENTO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Fjalla One"/>
              </a:rPr>
              <a:t>Deve ser realizada em sala exclusiva.</a:t>
            </a:r>
          </a:p>
          <a:p>
            <a:pPr algn="just"/>
            <a:r>
              <a:rPr lang="pt-BR" dirty="0">
                <a:latin typeface="Fjalla One"/>
              </a:rPr>
              <a:t>Água que atenda aos padrões de potabilidade.</a:t>
            </a:r>
          </a:p>
          <a:p>
            <a:pPr algn="just"/>
            <a:r>
              <a:rPr lang="pt-BR" dirty="0">
                <a:latin typeface="Fjalla One"/>
              </a:rPr>
              <a:t>Transporte de produtos para a saúde submetidos à desinfecção de alto nível deve ser feito em embalagem ou recipiente fechado.</a:t>
            </a:r>
          </a:p>
          <a:p>
            <a:pPr algn="just"/>
            <a:r>
              <a:rPr lang="pt-BR" dirty="0">
                <a:latin typeface="Fjalla One"/>
              </a:rPr>
              <a:t>Deve realizar a </a:t>
            </a:r>
            <a:r>
              <a:rPr lang="pt-BR" dirty="0" err="1">
                <a:solidFill>
                  <a:srgbClr val="FFFF00"/>
                </a:solidFill>
                <a:latin typeface="Fjalla One"/>
              </a:rPr>
              <a:t>monitorização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 dos parâmetros indicadores de efetividade </a:t>
            </a:r>
            <a:r>
              <a:rPr lang="pt-BR" dirty="0">
                <a:latin typeface="Fjalla One"/>
              </a:rPr>
              <a:t>dos desinfetantes para artigo </a:t>
            </a:r>
            <a:r>
              <a:rPr lang="pt-BR" dirty="0" err="1">
                <a:latin typeface="Fjalla One"/>
              </a:rPr>
              <a:t>semicrítico</a:t>
            </a:r>
            <a:r>
              <a:rPr lang="pt-BR" dirty="0">
                <a:latin typeface="Fjalla One"/>
              </a:rPr>
              <a:t>, como concentração, ph e outros, no mínimo 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1 vez ao dia, antes do início das atividades.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4. DESINFECÇÃO QUÍMICA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Fjalla One"/>
              </a:rPr>
              <a:t>A desinfecção por </a:t>
            </a:r>
            <a:r>
              <a:rPr lang="pt-BR" b="1" dirty="0">
                <a:solidFill>
                  <a:srgbClr val="FFFF00"/>
                </a:solidFill>
                <a:latin typeface="Fjalla One"/>
              </a:rPr>
              <a:t>agente físico apresenta vantagens </a:t>
            </a:r>
            <a:r>
              <a:rPr lang="pt-BR" dirty="0">
                <a:latin typeface="Fjalla One"/>
              </a:rPr>
              <a:t>sobre os agentes químicos pelo fato de não deixar resíduos nos produtos processados por impregnação do produto químico ou enxágue insuficiente, isentar o trabalhador do contato com substâncias tóxicas e não poluir o ambiente. </a:t>
            </a:r>
          </a:p>
          <a:p>
            <a:pPr algn="just"/>
            <a:r>
              <a:rPr lang="pt-BR" dirty="0">
                <a:latin typeface="Fjalla One"/>
              </a:rPr>
              <a:t>A desinfecção química é sujeita a erros humanos de operação como não imersão total do material, especialmente aqueles com lúmens, e falta de controle dos parâmetros nas diversas reutilizações, que a estabilidade química do produto permite. Estes motivos têm justificado 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a substituição da desinfecção química pela </a:t>
            </a:r>
            <a:r>
              <a:rPr lang="pt-BR" dirty="0" err="1">
                <a:solidFill>
                  <a:srgbClr val="FFFF00"/>
                </a:solidFill>
                <a:latin typeface="Fjalla One"/>
              </a:rPr>
              <a:t>termodesinfecção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, que é um método, via de regra, automatizado.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4.1 DESINFECÇÃO FÍSICA</a:t>
            </a:r>
          </a:p>
        </p:txBody>
      </p:sp>
    </p:spTree>
    <p:extLst>
      <p:ext uri="{BB962C8B-B14F-4D97-AF65-F5344CB8AC3E}">
        <p14:creationId xmlns:p14="http://schemas.microsoft.com/office/powerpoint/2010/main" val="2599184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Fjalla One"/>
              </a:rPr>
              <a:t>Proibido uso de autoclave gravitacional de capacidade superior a 100L.</a:t>
            </a:r>
          </a:p>
          <a:p>
            <a:pPr algn="just"/>
            <a:r>
              <a:rPr lang="pt-BR" dirty="0">
                <a:latin typeface="Fjalla One"/>
              </a:rPr>
              <a:t>Não é permitido o uso de estufa para a esterilização de produtos para a saúde.</a:t>
            </a:r>
          </a:p>
          <a:p>
            <a:pPr algn="just"/>
            <a:r>
              <a:rPr lang="pt-BR" dirty="0">
                <a:latin typeface="Fjalla One"/>
              </a:rPr>
              <a:t>E obrigatório a realização  de teste para avaliar o desempenho do sistema de remoção de ar (Bowie &amp; Dick) da 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autoclave assistida por bomba de vácuo</a:t>
            </a:r>
            <a:r>
              <a:rPr lang="pt-BR" dirty="0">
                <a:latin typeface="Fjalla One"/>
              </a:rPr>
              <a:t>, no 1º ciclo do dia.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5. ESTERILIZAÇÃO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8"/>
            <a:ext cx="34495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/>
          <a:lstStyle/>
          <a:p>
            <a:pPr algn="just"/>
            <a:r>
              <a:rPr lang="pt-BR" dirty="0">
                <a:latin typeface="Fjalla One"/>
              </a:rPr>
              <a:t>O ciclo de esterilização a vapor para uso imediato     ( ciclo flash)  </a:t>
            </a:r>
            <a:r>
              <a:rPr lang="pt-BR" dirty="0">
                <a:solidFill>
                  <a:srgbClr val="FFC000"/>
                </a:solidFill>
                <a:latin typeface="Fjalla One"/>
              </a:rPr>
              <a:t>só pode ocorrer em caso de urgência e emergência </a:t>
            </a:r>
            <a:r>
              <a:rPr lang="pt-BR" dirty="0">
                <a:latin typeface="Fjalla One"/>
              </a:rPr>
              <a:t> e deve ser documentado com data, hora, motivo do uso, nome do instrumental cirúrgico ou produto para a saúde, nome e assinatura do responsável pelo CME e identificação do paciente. Além disso, o uso deve ser imediato e deve ser monitorado por integrador ou emulador químico.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Fjalla One"/>
              </a:rPr>
              <a:t>. </a:t>
            </a:r>
            <a:r>
              <a:rPr lang="pt-BR" b="1" dirty="0">
                <a:latin typeface="Fjalla One"/>
              </a:rPr>
              <a:t>5. ESTERILIZAÇÃO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9160"/>
            <a:ext cx="341907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Fjalla One"/>
              </a:rPr>
              <a:t>Fornecer produtos para saúde seguramente processados, transformando produtos sujos e contaminados em limpos, desinfetados ou esterilizados, funcionalmente efetivos, livres de biofilmes, de </a:t>
            </a:r>
            <a:r>
              <a:rPr lang="pt-BR" dirty="0" err="1">
                <a:latin typeface="Fjalla One"/>
              </a:rPr>
              <a:t>endotoxinas</a:t>
            </a:r>
            <a:r>
              <a:rPr lang="pt-BR" dirty="0">
                <a:latin typeface="Fjalla One"/>
              </a:rPr>
              <a:t> e proteínas </a:t>
            </a:r>
            <a:r>
              <a:rPr lang="pt-BR" dirty="0" err="1">
                <a:latin typeface="Fjalla One"/>
              </a:rPr>
              <a:t>priônicas</a:t>
            </a:r>
            <a:r>
              <a:rPr lang="pt-BR" dirty="0">
                <a:latin typeface="Fjalla One"/>
              </a:rPr>
              <a:t> e substâncias tóxicas, e ainda produtos rastreáveis e reprodutíveis, conferindo segurança às práticas.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Qual a missão do CME</a:t>
            </a:r>
            <a:r>
              <a:rPr lang="pt-BR" dirty="0">
                <a:latin typeface="Fjalla One"/>
              </a:rPr>
              <a:t>?</a:t>
            </a:r>
          </a:p>
        </p:txBody>
      </p:sp>
      <p:sp>
        <p:nvSpPr>
          <p:cNvPr id="4" name="AutoShape 2" descr="Resultado de imagen para figura de dúvi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n para figura de dúvi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2738"/>
            <a:ext cx="208823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35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5145360"/>
          </a:xfrm>
        </p:spPr>
        <p:txBody>
          <a:bodyPr>
            <a:normAutofit/>
          </a:bodyPr>
          <a:lstStyle/>
          <a:p>
            <a:pPr algn="just"/>
            <a:r>
              <a:rPr lang="pt-BR" sz="2000" dirty="0">
                <a:solidFill>
                  <a:srgbClr val="FFC000"/>
                </a:solidFill>
                <a:latin typeface="Fjalla One"/>
              </a:rPr>
              <a:t>QUÍMICO: </a:t>
            </a:r>
            <a:r>
              <a:rPr lang="pt-BR" sz="2000" dirty="0">
                <a:latin typeface="Fjalla One"/>
              </a:rPr>
              <a:t>em cada carga em pacote teste desafio com integradores químicos (classe 5 ou 6).</a:t>
            </a:r>
          </a:p>
          <a:p>
            <a:pPr algn="just"/>
            <a:r>
              <a:rPr lang="pt-BR" sz="2000" dirty="0">
                <a:solidFill>
                  <a:srgbClr val="FFC000"/>
                </a:solidFill>
                <a:latin typeface="Fjalla One"/>
              </a:rPr>
              <a:t>FÍSICO (tempo, temperatura e pressão): </a:t>
            </a:r>
            <a:r>
              <a:rPr lang="pt-BR" sz="2000" dirty="0">
                <a:latin typeface="Fjalla One"/>
              </a:rPr>
              <a:t>deve ser registrada  a cada ciclo da esterilização.</a:t>
            </a:r>
          </a:p>
          <a:p>
            <a:pPr algn="just"/>
            <a:r>
              <a:rPr lang="pt-BR" sz="2000" dirty="0">
                <a:solidFill>
                  <a:srgbClr val="FFC000"/>
                </a:solidFill>
                <a:latin typeface="Fjalla One"/>
              </a:rPr>
              <a:t>BIOLÓGICO: </a:t>
            </a:r>
            <a:r>
              <a:rPr lang="pt-BR" sz="2000" dirty="0">
                <a:latin typeface="Fjalla One"/>
              </a:rPr>
              <a:t>Deve ser feito diariamente, em pacote desafio, que deve ser posicionado no ponto de maior desafio ao processo de esterilização.</a:t>
            </a:r>
          </a:p>
          <a:p>
            <a:pPr algn="just"/>
            <a:r>
              <a:rPr lang="pt-BR" sz="2000" dirty="0">
                <a:latin typeface="Fjalla One"/>
              </a:rPr>
              <a:t> Para produtos para a saúde implantáveis, deve ser adicionado um indicador biológico a cada carga. </a:t>
            </a:r>
          </a:p>
          <a:p>
            <a:pPr algn="just"/>
            <a:r>
              <a:rPr lang="pt-BR" sz="2000" dirty="0">
                <a:latin typeface="Fjalla One"/>
              </a:rPr>
              <a:t>A carga  só deve ser liberada para utilização após leitura negativa do indicador biológico.</a:t>
            </a:r>
          </a:p>
          <a:p>
            <a:pPr algn="just"/>
            <a:endParaRPr lang="pt-BR" dirty="0">
              <a:latin typeface="Fjalla On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Fjalla One"/>
              </a:rPr>
              <a:t>5. MONITORAMENTO DO PROCESSO DE ESTERILIZAÇÃO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1"/>
            <a:ext cx="3821038" cy="129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Fjalla One"/>
              </a:rPr>
              <a:t>Deve ser armazenados em locais limpos e secos, sob proteção da luz solar direta e submetidos à manipulação mínima.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6. ARMAZENAMENTO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5569"/>
            <a:ext cx="3350890" cy="23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46" y="3935569"/>
            <a:ext cx="2143125" cy="23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71" y="3935569"/>
            <a:ext cx="2228850" cy="23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Fjalla One"/>
              </a:rPr>
              <a:t>Deve ser  realizado em recipiente exclusivo, rígido, liso, com sistema de fechamento estanque que resista à punctura e ruptura, em condições que garantam a manutenção da identificação e a integridade da embalagem, contendo lista de produtos a serem processados e o nome do serviço solicitante.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7. TRANSPORTE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9270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>
                <a:latin typeface="Fjalla One"/>
              </a:rPr>
              <a:t>CME Tipo II: produtos para a saúde oriundos de </a:t>
            </a:r>
            <a:r>
              <a:rPr lang="pt-BR" dirty="0" err="1">
                <a:latin typeface="Fjalla One"/>
              </a:rPr>
              <a:t>explantes</a:t>
            </a:r>
            <a:r>
              <a:rPr lang="pt-BR" dirty="0">
                <a:latin typeface="Fjalla One"/>
              </a:rPr>
              <a:t> devem ser submetidos ao processo de limpeza, seguida de esterilização.</a:t>
            </a:r>
          </a:p>
          <a:p>
            <a:pPr algn="just"/>
            <a:r>
              <a:rPr lang="pt-BR" dirty="0">
                <a:latin typeface="Fjalla One"/>
              </a:rPr>
              <a:t>Os resíduos de indicadores biológicos devem ser submetidos a tratamento prévio antes de serem descartados (aqueles com resultado negativo não precisam de tratamento prévio).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Fjalla One"/>
              </a:rPr>
              <a:t>RESÍDUOS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088232" cy="174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                 </a:t>
            </a:r>
            <a:r>
              <a:rPr lang="pt-BR" sz="4000" dirty="0">
                <a:solidFill>
                  <a:srgbClr val="FFFF00"/>
                </a:solidFill>
                <a:latin typeface="Fjalla One"/>
              </a:rPr>
              <a:t>É a educação que faz o futuro parecer um lugar de esperança e transformação</a:t>
            </a:r>
            <a:r>
              <a:rPr lang="pt-BR" sz="4000" b="1" dirty="0">
                <a:solidFill>
                  <a:srgbClr val="FFFF00"/>
                </a:solidFill>
                <a:latin typeface="Fjalla One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15079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latin typeface="Fjalla One"/>
              </a:rPr>
              <a:t>OBRIGADA!!!</a:t>
            </a:r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  <a:latin typeface="Fjalla One"/>
              </a:rPr>
              <a:t>Roberta Franco, Thaís </a:t>
            </a:r>
            <a:r>
              <a:rPr lang="pt-BR" dirty="0" err="1">
                <a:solidFill>
                  <a:srgbClr val="FFFF00"/>
                </a:solidFill>
                <a:latin typeface="Fjalla One"/>
              </a:rPr>
              <a:t>Marwell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, </a:t>
            </a:r>
            <a:r>
              <a:rPr lang="pt-BR" dirty="0" err="1">
                <a:solidFill>
                  <a:srgbClr val="FFFF00"/>
                </a:solidFill>
                <a:latin typeface="Fjalla One"/>
              </a:rPr>
              <a:t>Lucimá</a:t>
            </a:r>
            <a:r>
              <a:rPr lang="pt-BR" dirty="0">
                <a:solidFill>
                  <a:srgbClr val="FFFF00"/>
                </a:solidFill>
                <a:latin typeface="Fjalla One"/>
              </a:rPr>
              <a:t> Lima, e toda equipe DIVISA!!!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97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5217368"/>
          </a:xfrm>
        </p:spPr>
        <p:txBody>
          <a:bodyPr/>
          <a:lstStyle/>
          <a:p>
            <a:pPr lvl="0" algn="just"/>
            <a:r>
              <a:rPr lang="pt-BR" dirty="0">
                <a:latin typeface="Fjalla One"/>
              </a:rPr>
              <a:t>Compreender o processamento de produtos para saúde, com destaque para a segurança e controle de qualidade nas suas etapas;</a:t>
            </a:r>
          </a:p>
          <a:p>
            <a:pPr lvl="0" algn="just">
              <a:buNone/>
            </a:pPr>
            <a:r>
              <a:rPr lang="pt-BR" dirty="0">
                <a:latin typeface="Fjalla One"/>
              </a:rPr>
              <a:t> </a:t>
            </a:r>
          </a:p>
          <a:p>
            <a:pPr lvl="0" algn="just"/>
            <a:r>
              <a:rPr lang="pt-BR" dirty="0">
                <a:latin typeface="Fjalla One"/>
              </a:rPr>
              <a:t>Minimizar os riscos de infecções relacionadas aos materiais processados e ao ambiente das unidades dos serviços de saúde. </a:t>
            </a:r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F7E1269-E206-43D6-A324-CE2FFBBCD8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b="1" dirty="0">
                <a:latin typeface="Fjalla One"/>
              </a:rPr>
              <a:t>Objetivos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5283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524000"/>
            <a:ext cx="8579296" cy="5001344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Fjalla One"/>
              </a:rPr>
              <a:t>Conjunto de ações relacionadas a </a:t>
            </a:r>
            <a:r>
              <a:rPr lang="pt-BR" dirty="0" err="1">
                <a:latin typeface="Fjalla One"/>
              </a:rPr>
              <a:t>pré</a:t>
            </a:r>
            <a:r>
              <a:rPr lang="pt-BR" dirty="0">
                <a:latin typeface="Fjalla One"/>
              </a:rPr>
              <a:t>-limpeza, recepção, limpeza, secagem, avaliação da integridade e da funcionalidade, preparo, desinfecção ou esterilização, armazenamento e distribuição para as unidade consumidoras.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Fjalla One"/>
              </a:rPr>
              <a:t>O que é processamento de produto para saúde</a:t>
            </a:r>
            <a:r>
              <a:rPr lang="pt-BR" dirty="0">
                <a:latin typeface="Fjalla One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19" y="3162372"/>
            <a:ext cx="341987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6428"/>
            <a:ext cx="26193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36464"/>
            <a:ext cx="2438400" cy="139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157192"/>
            <a:ext cx="3516095" cy="145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66428"/>
            <a:ext cx="1584176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0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CICLO DO PROCESSAMENTO DE PRODUTOS PARA SAÚDE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899592" y="1428696"/>
            <a:ext cx="2160240" cy="982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RECEPÇÃO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3555950" y="1423188"/>
            <a:ext cx="1959068" cy="988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LIMPEZA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6012160" y="1405031"/>
            <a:ext cx="2088232" cy="1006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INSPEÇÃO</a:t>
            </a:r>
          </a:p>
        </p:txBody>
      </p:sp>
      <p:sp>
        <p:nvSpPr>
          <p:cNvPr id="11" name="Seta em curva para a esquerda 10"/>
          <p:cNvSpPr/>
          <p:nvPr/>
        </p:nvSpPr>
        <p:spPr>
          <a:xfrm>
            <a:off x="8131256" y="2336809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para a esquerda 11"/>
          <p:cNvSpPr/>
          <p:nvPr/>
        </p:nvSpPr>
        <p:spPr>
          <a:xfrm>
            <a:off x="5378940" y="2509403"/>
            <a:ext cx="2332779" cy="9477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PREPARO</a:t>
            </a:r>
          </a:p>
        </p:txBody>
      </p:sp>
      <p:sp>
        <p:nvSpPr>
          <p:cNvPr id="13" name="Seta para a esquerda 12"/>
          <p:cNvSpPr/>
          <p:nvPr/>
        </p:nvSpPr>
        <p:spPr>
          <a:xfrm>
            <a:off x="1346530" y="2509403"/>
            <a:ext cx="3052876" cy="8709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ACONDICIONAMENTO</a:t>
            </a:r>
          </a:p>
        </p:txBody>
      </p:sp>
      <p:sp>
        <p:nvSpPr>
          <p:cNvPr id="14" name="Seta em curva para a direita 13"/>
          <p:cNvSpPr/>
          <p:nvPr/>
        </p:nvSpPr>
        <p:spPr>
          <a:xfrm>
            <a:off x="175746" y="25732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>
            <a:off x="601257" y="3748197"/>
            <a:ext cx="4917149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DESINFECÇÃO OU ESTERILIZAÇÃO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5790416" y="3754052"/>
            <a:ext cx="2706600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ARMAZENAMENTO</a:t>
            </a:r>
          </a:p>
        </p:txBody>
      </p:sp>
      <p:sp>
        <p:nvSpPr>
          <p:cNvPr id="17" name="Seta em curva para a esquerda 16"/>
          <p:cNvSpPr/>
          <p:nvPr/>
        </p:nvSpPr>
        <p:spPr>
          <a:xfrm>
            <a:off x="8100392" y="467073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para a esquerda 17"/>
          <p:cNvSpPr/>
          <p:nvPr/>
        </p:nvSpPr>
        <p:spPr>
          <a:xfrm>
            <a:off x="5336046" y="5219134"/>
            <a:ext cx="2375673" cy="10901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DISTRIBUIÇÃO</a:t>
            </a:r>
          </a:p>
        </p:txBody>
      </p:sp>
      <p:sp>
        <p:nvSpPr>
          <p:cNvPr id="19" name="Fluxograma: Processo alternativo 18"/>
          <p:cNvSpPr/>
          <p:nvPr/>
        </p:nvSpPr>
        <p:spPr>
          <a:xfrm>
            <a:off x="1619672" y="4670732"/>
            <a:ext cx="2160240" cy="163858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UNIDADE CONSUMIDORA</a:t>
            </a:r>
          </a:p>
        </p:txBody>
      </p:sp>
    </p:spTree>
    <p:extLst>
      <p:ext uri="{BB962C8B-B14F-4D97-AF65-F5344CB8AC3E}">
        <p14:creationId xmlns:p14="http://schemas.microsoft.com/office/powerpoint/2010/main" val="125932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idx="4294967295"/>
          </p:nvPr>
        </p:nvSpPr>
        <p:spPr>
          <a:xfrm>
            <a:off x="500034" y="404664"/>
            <a:ext cx="8258175" cy="5453228"/>
          </a:xfrm>
        </p:spPr>
        <p:txBody>
          <a:bodyPr>
            <a:normAutofit fontScale="90000"/>
          </a:bodyPr>
          <a:lstStyle/>
          <a:p>
            <a:pPr lvl="0" algn="ctr">
              <a:defRPr/>
            </a:pP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31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br>
              <a:rPr lang="pt-BR" sz="1400" b="1" spc="-150" dirty="0">
                <a:ln>
                  <a:noFill/>
                </a:ln>
                <a:solidFill>
                  <a:schemeClr val="bg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br>
              <a:rPr lang="pt-BR" sz="1400" b="1" spc="-150" dirty="0">
                <a:ln>
                  <a:noFill/>
                </a:ln>
                <a:solidFill>
                  <a:schemeClr val="bg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br>
              <a:rPr lang="pt-BR" sz="1400" b="1" spc="-150" dirty="0">
                <a:ln>
                  <a:noFill/>
                </a:ln>
                <a:solidFill>
                  <a:schemeClr val="bg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br>
              <a:rPr lang="pt-BR" sz="1400" b="1" spc="-150" dirty="0">
                <a:ln>
                  <a:noFill/>
                </a:ln>
                <a:solidFill>
                  <a:schemeClr val="bg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r>
              <a:rPr lang="pt-BR" sz="2200" b="1" spc="-150" dirty="0">
                <a:ln>
                  <a:noFill/>
                </a:ln>
                <a:solidFill>
                  <a:schemeClr val="bg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  <a:t> </a:t>
            </a:r>
            <a:br>
              <a:rPr lang="pt-BR" sz="22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r>
              <a:rPr lang="pt-BR" sz="2700" b="1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  <a:t>CLASSIFICAÇÃO DO  CME</a:t>
            </a:r>
            <a:br>
              <a:rPr lang="pt-BR" sz="27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br>
              <a:rPr lang="pt-BR" sz="27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r>
              <a:rPr lang="pt-BR" sz="2700" b="1" dirty="0">
                <a:solidFill>
                  <a:srgbClr val="FFFF00"/>
                </a:solidFill>
                <a:latin typeface="Fjalla One"/>
              </a:rPr>
              <a:t>Conforme a complexidade dos produtos processados:</a:t>
            </a:r>
            <a:br>
              <a:rPr lang="pt-BR" sz="2700" b="1" dirty="0">
                <a:solidFill>
                  <a:srgbClr val="FFFF00"/>
                </a:solidFill>
                <a:latin typeface="Fjalla One"/>
              </a:rPr>
            </a:br>
            <a:r>
              <a:rPr lang="pt-BR" sz="2700" b="1" dirty="0">
                <a:solidFill>
                  <a:srgbClr val="FFFF00"/>
                </a:solidFill>
                <a:latin typeface="Fjalla One"/>
              </a:rPr>
              <a:t>CME classe  I e CME classe II. </a:t>
            </a:r>
            <a:br>
              <a:rPr lang="pt-BR" sz="2200" dirty="0">
                <a:solidFill>
                  <a:schemeClr val="tx1"/>
                </a:solidFill>
                <a:latin typeface="Fjalla One"/>
              </a:rPr>
            </a:br>
            <a:br>
              <a:rPr lang="pt-BR" sz="22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r>
              <a:rPr lang="pt-BR" sz="2200" b="1" spc="-150" dirty="0">
                <a:ln>
                  <a:noFill/>
                </a:ln>
                <a:solidFill>
                  <a:srgbClr val="FFFF00"/>
                </a:solidFill>
                <a:effectLst/>
                <a:latin typeface="Fjalla One"/>
                <a:ea typeface="Lato Black" panose="020B0A02040204020203" pitchFamily="34" charset="0"/>
              </a:rPr>
              <a:t>RESPONSABILIDADES</a:t>
            </a:r>
            <a:br>
              <a:rPr lang="pt-BR" sz="22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</a:rPr>
            </a:br>
            <a:r>
              <a:rPr lang="pt-BR" sz="2200" b="1" spc="-150" dirty="0">
                <a:solidFill>
                  <a:schemeClr val="tx1"/>
                </a:solidFill>
                <a:latin typeface="Fjalla One"/>
                <a:ea typeface="Lato Black" panose="020B0A02040204020203" pitchFamily="34" charset="0"/>
              </a:rPr>
              <a:t>Responsável técnico de nível superior para coordenar as atividades  do CME </a:t>
            </a:r>
            <a:br>
              <a:rPr lang="pt-BR" sz="2200" b="1" spc="-150" dirty="0">
                <a:solidFill>
                  <a:schemeClr val="tx1"/>
                </a:solidFill>
                <a:latin typeface="Fjalla One"/>
                <a:ea typeface="Lato Black" panose="020B0A02040204020203" pitchFamily="34" charset="0"/>
              </a:rPr>
            </a:br>
            <a:r>
              <a:rPr lang="pt-BR" sz="2200" b="1" spc="-150" dirty="0">
                <a:solidFill>
                  <a:schemeClr val="tx1"/>
                </a:solidFill>
                <a:latin typeface="Fjalla One"/>
                <a:ea typeface="Lato Black" panose="020B0A02040204020203" pitchFamily="34" charset="0"/>
              </a:rPr>
              <a:t>( tipo II exclusivo)</a:t>
            </a:r>
            <a:br>
              <a:rPr lang="pt-BR" sz="2200" spc="-150" dirty="0">
                <a:solidFill>
                  <a:schemeClr val="tx1"/>
                </a:solidFill>
                <a:latin typeface="Fjalla One"/>
                <a:ea typeface="Lato Black" panose="020B0A02040204020203" pitchFamily="34" charset="0"/>
              </a:rPr>
            </a:br>
            <a:br>
              <a:rPr lang="pt-BR" sz="2200" spc="-150" dirty="0">
                <a:solidFill>
                  <a:schemeClr val="tx1"/>
                </a:solidFill>
                <a:latin typeface="Fjalla One"/>
                <a:ea typeface="Lato Black" panose="020B0A02040204020203" pitchFamily="34" charset="0"/>
              </a:rPr>
            </a:br>
            <a:br>
              <a:rPr lang="pt-BR" sz="2200" spc="-150" dirty="0">
                <a:solidFill>
                  <a:srgbClr val="FFFF00"/>
                </a:solidFill>
                <a:latin typeface="Fjalla One"/>
                <a:ea typeface="Lato Black" panose="020B0A02040204020203" pitchFamily="34" charset="0"/>
              </a:rPr>
            </a:br>
            <a:r>
              <a:rPr lang="pt-BR" sz="2200" b="1" spc="-150" dirty="0">
                <a:ln>
                  <a:noFill/>
                </a:ln>
                <a:solidFill>
                  <a:srgbClr val="FFFF00"/>
                </a:solidFill>
                <a:effectLst/>
                <a:latin typeface="Fjalla One"/>
                <a:ea typeface="Lato Black" panose="020B0A02040204020203" pitchFamily="34" charset="0"/>
                <a:cs typeface="Arial" pitchFamily="34" charset="0"/>
              </a:rPr>
              <a:t>FLUXO  DO PROCESSAMENTO DE PRODUTOS PARA A SAÚDE</a:t>
            </a:r>
            <a:br>
              <a:rPr lang="pt-BR" sz="22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/>
                <a:ea typeface="Lato Black" panose="020B0A02040204020203" pitchFamily="34" charset="0"/>
                <a:cs typeface="Arial" pitchFamily="34" charset="0"/>
              </a:rPr>
            </a:br>
            <a:r>
              <a:rPr lang="pt-BR" sz="2200" b="1" spc="-150" dirty="0">
                <a:solidFill>
                  <a:schemeClr val="tx1"/>
                </a:solidFill>
                <a:latin typeface="Fjalla One"/>
                <a:ea typeface="Lato Black" panose="020B0A02040204020203" pitchFamily="34" charset="0"/>
                <a:cs typeface="Arial" pitchFamily="34" charset="0"/>
              </a:rPr>
              <a:t>Seguir fluxo unidirecional sempre da área suja para área limpa, </a:t>
            </a:r>
            <a:r>
              <a:rPr lang="pt-BR" sz="2200" b="1" dirty="0">
                <a:latin typeface="Fjalla One"/>
              </a:rPr>
              <a:t>não sendo aceitável, portanto, a presença de produtos sujos em áreas contendo produtos limpos nem tampouco produtos não esterilizados em áreas de produtos esterilizados. </a:t>
            </a:r>
            <a:br>
              <a:rPr lang="pt-BR" sz="2000" spc="-150" dirty="0">
                <a:ln>
                  <a:noFill/>
                </a:ln>
                <a:solidFill>
                  <a:schemeClr val="tx1"/>
                </a:solidFill>
                <a:effectLst/>
                <a:latin typeface="Fjalla One" panose="020B0604020202020204" charset="0"/>
                <a:ea typeface="Lato Black" panose="020B0A02040204020203" pitchFamily="34" charset="0"/>
              </a:rPr>
            </a:br>
            <a:br>
              <a:rPr lang="pt-BR" sz="2000" spc="-150" dirty="0">
                <a:ln>
                  <a:noFill/>
                </a:ln>
                <a:solidFill>
                  <a:schemeClr val="bg1"/>
                </a:solidFill>
                <a:effectLst/>
                <a:latin typeface="Fjalla One" panose="02000506040000020004" pitchFamily="2" charset="0"/>
                <a:ea typeface="Lato Black" panose="020B0A02040204020203" pitchFamily="34" charset="0"/>
              </a:rPr>
            </a:b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200" b="1" dirty="0">
                <a:solidFill>
                  <a:srgbClr val="FFFF00"/>
                </a:solidFill>
                <a:latin typeface="Fjalla One"/>
              </a:rPr>
              <a:t>CME Classe I</a:t>
            </a:r>
          </a:p>
          <a:p>
            <a:pPr algn="just">
              <a:buNone/>
            </a:pPr>
            <a:r>
              <a:rPr lang="pt-BR" sz="2200" dirty="0">
                <a:latin typeface="Fjalla One"/>
              </a:rPr>
              <a:t>    Realiza o processamento de produtos de </a:t>
            </a:r>
            <a:r>
              <a:rPr lang="pt-BR" sz="2200" dirty="0">
                <a:solidFill>
                  <a:srgbClr val="FFFF00"/>
                </a:solidFill>
                <a:latin typeface="Fjalla One"/>
              </a:rPr>
              <a:t>conformação não complexa</a:t>
            </a:r>
            <a:r>
              <a:rPr lang="pt-BR" sz="2200" dirty="0">
                <a:latin typeface="Fjalla One"/>
              </a:rPr>
              <a:t>: aqueles de superfícies internas e externas que podem ser atingidas por escovação durante o processo de limpeza, com diâmetros superiores a cinco milímetros nas estruturas tubulares e passíveis de processamento.</a:t>
            </a:r>
          </a:p>
          <a:p>
            <a:pPr algn="just">
              <a:buNone/>
            </a:pPr>
            <a:r>
              <a:rPr lang="pt-BR" sz="2200" b="1" dirty="0">
                <a:solidFill>
                  <a:srgbClr val="FFFF00"/>
                </a:solidFill>
                <a:latin typeface="Fjalla One"/>
              </a:rPr>
              <a:t>ESTRUTURA FÍSICA</a:t>
            </a:r>
          </a:p>
          <a:p>
            <a:pPr algn="just"/>
            <a:r>
              <a:rPr lang="pt-BR" sz="2200" dirty="0">
                <a:latin typeface="Fjalla One"/>
              </a:rPr>
              <a:t>I - Área de recepção e limpeza </a:t>
            </a:r>
          </a:p>
          <a:p>
            <a:pPr algn="just"/>
            <a:r>
              <a:rPr lang="pt-BR" sz="2200" dirty="0">
                <a:latin typeface="Fjalla One"/>
              </a:rPr>
              <a:t>II - Área de preparo e esterilização </a:t>
            </a:r>
          </a:p>
          <a:p>
            <a:pPr algn="just"/>
            <a:r>
              <a:rPr lang="pt-BR" sz="2200" dirty="0">
                <a:latin typeface="Fjalla One"/>
              </a:rPr>
              <a:t>III - Sala de desinfecção química, quando aplicável </a:t>
            </a:r>
          </a:p>
          <a:p>
            <a:pPr algn="just"/>
            <a:r>
              <a:rPr lang="pt-BR" sz="2200" dirty="0">
                <a:latin typeface="Fjalla One"/>
              </a:rPr>
              <a:t>IV - Área de monitoramento do processo de esterilização </a:t>
            </a:r>
          </a:p>
          <a:p>
            <a:pPr algn="just"/>
            <a:r>
              <a:rPr lang="pt-BR" sz="2200" dirty="0">
                <a:latin typeface="Fjalla One"/>
              </a:rPr>
              <a:t>V - Área de armazenamento e distribuição de materiais esterilizados</a:t>
            </a:r>
          </a:p>
          <a:p>
            <a:pPr algn="just"/>
            <a:r>
              <a:rPr lang="pt-BR" sz="2200" b="1" dirty="0">
                <a:solidFill>
                  <a:srgbClr val="FFFF00"/>
                </a:solidFill>
                <a:latin typeface="Fjalla One"/>
              </a:rPr>
              <a:t>ATENÇÃO!! </a:t>
            </a:r>
            <a:r>
              <a:rPr lang="pt-BR" sz="2200" dirty="0">
                <a:latin typeface="Fjalla One"/>
              </a:rPr>
              <a:t>Necessidade mínima de barreira técnica.</a:t>
            </a:r>
          </a:p>
          <a:p>
            <a:pPr>
              <a:buNone/>
            </a:pPr>
            <a:endParaRPr lang="pt-BR" sz="2800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116632"/>
            <a:ext cx="8229600" cy="720080"/>
          </a:xfrm>
        </p:spPr>
        <p:txBody>
          <a:bodyPr>
            <a:normAutofit fontScale="90000"/>
          </a:bodyPr>
          <a:lstStyle/>
          <a:p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r>
              <a:rPr lang="pt-BR" sz="4400" dirty="0"/>
              <a:t> </a:t>
            </a: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br>
              <a:rPr lang="pt-BR" sz="4400" dirty="0"/>
            </a:br>
            <a:r>
              <a:rPr lang="pt-BR" sz="3100" b="1" dirty="0"/>
              <a:t> </a:t>
            </a: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br>
              <a:rPr lang="pt-BR" sz="3100" b="1" dirty="0"/>
            </a:br>
            <a:r>
              <a:rPr lang="pt-BR" sz="3100" b="1" dirty="0"/>
              <a:t>TIPOS DE CME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sz="2800" dirty="0">
                <a:latin typeface="Fjalla One"/>
              </a:rPr>
              <a:t>Realiza o processamento de produtos de </a:t>
            </a:r>
            <a:r>
              <a:rPr lang="pt-BR" sz="2800" dirty="0">
                <a:solidFill>
                  <a:srgbClr val="FFFF00"/>
                </a:solidFill>
                <a:latin typeface="Fjalla One"/>
              </a:rPr>
              <a:t>conformação complexa: </a:t>
            </a:r>
            <a:r>
              <a:rPr lang="pt-BR" sz="2800" dirty="0">
                <a:latin typeface="Fjalla One"/>
              </a:rPr>
              <a:t>aqueles com </a:t>
            </a:r>
            <a:r>
              <a:rPr lang="pt-BR" sz="2800" dirty="0" err="1">
                <a:latin typeface="Fjalla One"/>
              </a:rPr>
              <a:t>lúmens</a:t>
            </a:r>
            <a:r>
              <a:rPr lang="pt-BR" sz="2800" dirty="0">
                <a:latin typeface="Fjalla One"/>
              </a:rPr>
              <a:t> inferiores a cinco milímetros ou com fundo cego, espaços internos inacessíveis para a fricção direta, reentrâncias ou válvulas, e passíveis de processamento.</a:t>
            </a:r>
          </a:p>
          <a:p>
            <a:pPr algn="just"/>
            <a:endParaRPr lang="pt-BR" sz="2800" dirty="0">
              <a:latin typeface="Fjalla One"/>
            </a:endParaRPr>
          </a:p>
          <a:p>
            <a:pPr algn="just"/>
            <a:r>
              <a:rPr lang="pt-BR" sz="2800" b="1" dirty="0">
                <a:solidFill>
                  <a:srgbClr val="FFFF00"/>
                </a:solidFill>
                <a:latin typeface="Fjalla One"/>
              </a:rPr>
              <a:t>ESTRUTURA FÍSICA</a:t>
            </a:r>
          </a:p>
          <a:p>
            <a:pPr algn="just"/>
            <a:r>
              <a:rPr lang="pt-BR" sz="2800" dirty="0">
                <a:latin typeface="Fjalla One"/>
              </a:rPr>
              <a:t>I - Sala de recepção e limpeza (fisicamente isolada, com lavadora </a:t>
            </a:r>
            <a:r>
              <a:rPr lang="pt-BR" sz="2800" dirty="0" err="1">
                <a:latin typeface="Fjalla One"/>
              </a:rPr>
              <a:t>ultrassônica</a:t>
            </a:r>
            <a:r>
              <a:rPr lang="pt-BR" sz="2800" dirty="0">
                <a:latin typeface="Fjalla One"/>
              </a:rPr>
              <a:t> com </a:t>
            </a:r>
            <a:r>
              <a:rPr lang="pt-BR" sz="2800" dirty="0" err="1">
                <a:latin typeface="Fjalla One"/>
              </a:rPr>
              <a:t>retrofluxo</a:t>
            </a:r>
            <a:r>
              <a:rPr lang="pt-BR" sz="2800" dirty="0">
                <a:latin typeface="Fjalla One"/>
              </a:rPr>
              <a:t>, secadora e água purificada para o enxágue final) </a:t>
            </a:r>
          </a:p>
          <a:p>
            <a:pPr algn="just"/>
            <a:r>
              <a:rPr lang="pt-BR" sz="2800" dirty="0">
                <a:latin typeface="Fjalla One"/>
              </a:rPr>
              <a:t>II - Sala de preparo e esterilização</a:t>
            </a:r>
          </a:p>
          <a:p>
            <a:pPr algn="just"/>
            <a:r>
              <a:rPr lang="pt-BR" sz="2800" dirty="0">
                <a:latin typeface="Fjalla One"/>
              </a:rPr>
              <a:t> III - Sala de desinfecção química, quando aplicável</a:t>
            </a:r>
          </a:p>
          <a:p>
            <a:pPr algn="just"/>
            <a:r>
              <a:rPr lang="pt-BR" sz="2800" dirty="0">
                <a:latin typeface="Fjalla One"/>
              </a:rPr>
              <a:t> IV - Área de monitoramento do processo de esterilização </a:t>
            </a:r>
          </a:p>
          <a:p>
            <a:pPr algn="just"/>
            <a:r>
              <a:rPr lang="pt-BR" sz="2800" dirty="0">
                <a:latin typeface="Fjalla One"/>
              </a:rPr>
              <a:t>V - Sala de armazenamento e distribuição de materiais esterilizados. </a:t>
            </a:r>
          </a:p>
          <a:p>
            <a:pPr algn="just"/>
            <a:r>
              <a:rPr lang="pt-BR" sz="2900" b="1" dirty="0">
                <a:solidFill>
                  <a:srgbClr val="FFFF00"/>
                </a:solidFill>
                <a:latin typeface="Fjalla One"/>
              </a:rPr>
              <a:t>ATENÇÃO</a:t>
            </a:r>
            <a:r>
              <a:rPr lang="pt-BR" sz="3400" dirty="0">
                <a:solidFill>
                  <a:srgbClr val="FFFF00"/>
                </a:solidFill>
                <a:latin typeface="Fjalla One"/>
              </a:rPr>
              <a:t>!</a:t>
            </a:r>
            <a:r>
              <a:rPr lang="pt-BR" sz="2800" dirty="0">
                <a:solidFill>
                  <a:srgbClr val="FFFF00"/>
                </a:solidFill>
                <a:latin typeface="Fjalla One"/>
              </a:rPr>
              <a:t> </a:t>
            </a:r>
            <a:r>
              <a:rPr lang="pt-BR" sz="2800" dirty="0">
                <a:latin typeface="Fjalla One"/>
              </a:rPr>
              <a:t>Obrigatoriedade de barreira física isolando a sala de recepção e limpeza das demais áreas.</a:t>
            </a:r>
          </a:p>
          <a:p>
            <a:endParaRPr lang="pt-BR" sz="2800" dirty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Fjalla One"/>
              </a:rPr>
              <a:t>CME Classe II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1237</TotalTime>
  <Words>2283</Words>
  <Application>Microsoft Office PowerPoint</Application>
  <PresentationFormat>Apresentação na tela (4:3)</PresentationFormat>
  <Paragraphs>186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Constantia</vt:lpstr>
      <vt:lpstr>Fjalla One</vt:lpstr>
      <vt:lpstr>Wingdings</vt:lpstr>
      <vt:lpstr>Wingdings 2</vt:lpstr>
      <vt:lpstr>Papel</vt:lpstr>
      <vt:lpstr> Capacitação sobre Funcionamento do Centro de Material e Esterilização- CME</vt:lpstr>
      <vt:lpstr>ABRANGÊNCIA</vt:lpstr>
      <vt:lpstr>Qual a missão do CME?</vt:lpstr>
      <vt:lpstr>Objetivos</vt:lpstr>
      <vt:lpstr>O que é processamento de produto para saúde?</vt:lpstr>
      <vt:lpstr>CICLO DO PROCESSAMENTO DE PRODUTOS PARA SAÚDE</vt:lpstr>
      <vt:lpstr>                       CLASSIFICAÇÃO DO  CME  Conforme a complexidade dos produtos processados: CME classe  I e CME classe II.   RESPONSABILIDADES Responsável técnico de nível superior para coordenar as atividades  do CME  ( tipo II exclusivo)   FLUXO  DO PROCESSAMENTO DE PRODUTOS PARA A SAÚDE Seguir fluxo unidirecional sempre da área suja para área limpa, não sendo aceitável, portanto, a presença de produtos sujos em áreas contendo produtos limpos nem tampouco produtos não esterilizados em áreas de produtos esterilizados.   </vt:lpstr>
      <vt:lpstr>                                  TIPOS DE CME</vt:lpstr>
      <vt:lpstr>CME Classe II</vt:lpstr>
      <vt:lpstr>CLASSIFICAÇÃO DOS PRODUTOS PARA SAÚDE</vt:lpstr>
      <vt:lpstr>PROCESSAMENTO  DOS PRODUTOS PARA SAÚDE</vt:lpstr>
      <vt:lpstr>IMPORTÂNCIA DOS REGISTROS</vt:lpstr>
      <vt:lpstr>SEGURANÇA E SAÚDE NO TRABALHO</vt:lpstr>
      <vt:lpstr>CAPACITAÇÕES ESPECÍFICAS</vt:lpstr>
      <vt:lpstr>CLIMATIZAÇÃO</vt:lpstr>
      <vt:lpstr>EQUIPAMENTOS</vt:lpstr>
      <vt:lpstr>ETAPAS DO PROCESSAMENTO DE PRODUTOS PARA A SAÚDE</vt:lpstr>
      <vt:lpstr>1. RECEPÇÃO </vt:lpstr>
      <vt:lpstr>2. PROCESSO DE LIMPEZA</vt:lpstr>
      <vt:lpstr>2. PROCESSO DE LIMPEZA</vt:lpstr>
      <vt:lpstr>2. PROCESSO DE LIMPEZA</vt:lpstr>
      <vt:lpstr>2. PROCESSO DE LIMPEZA</vt:lpstr>
      <vt:lpstr>Apresentação do PowerPoint</vt:lpstr>
      <vt:lpstr>3.INSPEÇÃO, PREPARO E ACONDICIONAMENTO </vt:lpstr>
      <vt:lpstr>3.INSPEÇÃO, PREPARO E ACONDICIONAMENTO </vt:lpstr>
      <vt:lpstr>4. DESINFECÇÃO QUÍMICA</vt:lpstr>
      <vt:lpstr>4.1 DESINFECÇÃO FÍSICA</vt:lpstr>
      <vt:lpstr>5. ESTERILIZAÇÃO</vt:lpstr>
      <vt:lpstr>. 5. ESTERILIZAÇÃO</vt:lpstr>
      <vt:lpstr>5. MONITORAMENTO DO PROCESSO DE ESTERILIZAÇÃO</vt:lpstr>
      <vt:lpstr>6. ARMAZENAMENTO</vt:lpstr>
      <vt:lpstr>7. TRANSPORTE</vt:lpstr>
      <vt:lpstr>RESÍDUOS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sobre Funcionamento do Centro de Material e Esterilização- CME</dc:title>
  <dc:creator>HPi3</dc:creator>
  <cp:lastModifiedBy>MARIA MORAES</cp:lastModifiedBy>
  <cp:revision>206</cp:revision>
  <dcterms:created xsi:type="dcterms:W3CDTF">2022-04-12T12:30:04Z</dcterms:created>
  <dcterms:modified xsi:type="dcterms:W3CDTF">2022-04-19T12:26:44Z</dcterms:modified>
</cp:coreProperties>
</file>