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352" r:id="rId3"/>
    <p:sldId id="353" r:id="rId4"/>
    <p:sldId id="344" r:id="rId5"/>
    <p:sldId id="351" r:id="rId6"/>
    <p:sldId id="347" r:id="rId7"/>
    <p:sldId id="345" r:id="rId8"/>
    <p:sldId id="346" r:id="rId9"/>
    <p:sldId id="354" r:id="rId10"/>
    <p:sldId id="312" r:id="rId11"/>
    <p:sldId id="313" r:id="rId12"/>
    <p:sldId id="316" r:id="rId13"/>
    <p:sldId id="314" r:id="rId14"/>
    <p:sldId id="315" r:id="rId15"/>
    <p:sldId id="339" r:id="rId16"/>
    <p:sldId id="340" r:id="rId17"/>
    <p:sldId id="341" r:id="rId18"/>
    <p:sldId id="342" r:id="rId19"/>
    <p:sldId id="259" r:id="rId20"/>
    <p:sldId id="336" r:id="rId21"/>
    <p:sldId id="337" r:id="rId22"/>
    <p:sldId id="338" r:id="rId23"/>
    <p:sldId id="322" r:id="rId24"/>
    <p:sldId id="323" r:id="rId25"/>
    <p:sldId id="317" r:id="rId26"/>
    <p:sldId id="343" r:id="rId27"/>
    <p:sldId id="331" r:id="rId28"/>
    <p:sldId id="260" r:id="rId29"/>
    <p:sldId id="348" r:id="rId30"/>
    <p:sldId id="333" r:id="rId31"/>
    <p:sldId id="332" r:id="rId32"/>
    <p:sldId id="318" r:id="rId33"/>
    <p:sldId id="273" r:id="rId34"/>
    <p:sldId id="274" r:id="rId35"/>
    <p:sldId id="320" r:id="rId36"/>
    <p:sldId id="284" r:id="rId37"/>
    <p:sldId id="334" r:id="rId38"/>
    <p:sldId id="335" r:id="rId3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0E8E7"/>
    <a:srgbClr val="6C75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AUDE%20MULHER\Downloads\OBITOSEVITAVEIS%202019%202020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SAUDE%20MULHER\Downloads\OBITOSEVITAVEIS%202019%202020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7160748512941959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dirty="0"/>
                      <a:t>47,9%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90F-4135-8E25-CBFA8C7F153C}"/>
                </c:ext>
              </c:extLst>
            </c:dLbl>
            <c:dLbl>
              <c:idx val="1"/>
              <c:layout>
                <c:manualLayout>
                  <c:x val="0.10343464857115742"/>
                  <c:y val="-0.12303555322878665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dirty="0"/>
                      <a:t>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0F-4135-8E25-CBFA8C7F153C}"/>
                </c:ext>
              </c:extLst>
            </c:dLbl>
            <c:dLbl>
              <c:idx val="2"/>
              <c:layout>
                <c:manualLayout>
                  <c:x val="0.15280118538920945"/>
                  <c:y val="7.7198778496493023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dirty="0"/>
                      <a:t>30,8 %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0F-4135-8E25-CBFA8C7F153C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Plan1!$A$1:$A$3</c:f>
              <c:strCache>
                <c:ptCount val="3"/>
                <c:pt idx="0">
                  <c:v>Reduzível por adequada atenção a mulher na gestação</c:v>
                </c:pt>
                <c:pt idx="1">
                  <c:v>Reduzível por adequada atenção ao feto e recem-nascido</c:v>
                </c:pt>
                <c:pt idx="2">
                  <c:v>Reduzível por ações de diagnóstico de tratamento adequadas</c:v>
                </c:pt>
              </c:strCache>
            </c:strRef>
          </c:cat>
          <c:val>
            <c:numRef>
              <c:f>Plan1!$C$1:$C$3</c:f>
              <c:numCache>
                <c:formatCode>0.0</c:formatCode>
                <c:ptCount val="3"/>
                <c:pt idx="0">
                  <c:v>47.86</c:v>
                </c:pt>
                <c:pt idx="1">
                  <c:v>21.34</c:v>
                </c:pt>
                <c:pt idx="2">
                  <c:v>30.79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90F-4135-8E25-CBFA8C7F153C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5251531058618473"/>
          <c:y val="0.26786392085604682"/>
          <c:w val="0.33637357830271819"/>
          <c:h val="0.46427186986242491"/>
        </c:manualLayout>
      </c:layout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zero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7984950500925043"/>
                  <c:y val="-3.85993892482465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54,7%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4BB-4CAF-8C18-1EC3F366AEE0}"/>
                </c:ext>
              </c:extLst>
            </c:dLbl>
            <c:dLbl>
              <c:idx val="1"/>
              <c:layout>
                <c:manualLayout>
                  <c:x val="0.11775860447034256"/>
                  <c:y val="-9.89109349486316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18,8%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BB-4CAF-8C18-1EC3F366AEE0}"/>
                </c:ext>
              </c:extLst>
            </c:dLbl>
            <c:dLbl>
              <c:idx val="2"/>
              <c:layout>
                <c:manualLayout>
                  <c:x val="0.15843884965100818"/>
                  <c:y val="0.125448015056802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26,6%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4BB-4CAF-8C18-1EC3F366AE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Plan1!$A$31:$A$33</c:f>
              <c:strCache>
                <c:ptCount val="3"/>
                <c:pt idx="0">
                  <c:v>Reduzível por adequada atenção a mulher na gestação</c:v>
                </c:pt>
                <c:pt idx="1">
                  <c:v>Reduzível por adequada atenção ao feto e recem-nascido</c:v>
                </c:pt>
                <c:pt idx="2">
                  <c:v>Reduzível por ações de diagnóstico de tratamento adequadas</c:v>
                </c:pt>
              </c:strCache>
            </c:strRef>
          </c:cat>
          <c:val>
            <c:numRef>
              <c:f>Plan1!$C$31:$C$33</c:f>
              <c:numCache>
                <c:formatCode>0.0</c:formatCode>
                <c:ptCount val="3"/>
                <c:pt idx="0">
                  <c:v>54.68</c:v>
                </c:pt>
                <c:pt idx="1">
                  <c:v>18.760000000000002</c:v>
                </c:pt>
                <c:pt idx="2">
                  <c:v>26.58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BB-4CAF-8C18-1EC3F366AEE0}"/>
            </c:ext>
          </c:extLst>
        </c:ser>
        <c:firstSliceAng val="0"/>
      </c:pieChart>
    </c:plotArea>
    <c:legend>
      <c:legendPos val="r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zero"/>
  </c:chart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0.96491</cdr:x>
      <cdr:y>0.14657</cdr:y>
    </cdr:to>
    <cdr:pic>
      <cdr:nvPicPr>
        <cdr:cNvPr id="2" name="chart">
          <a:extLst xmlns:a="http://schemas.openxmlformats.org/drawingml/2006/main">
            <a:ext uri="{FF2B5EF4-FFF2-40B4-BE49-F238E27FC236}"/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212873" cy="77159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0.09029</cdr:x>
      <cdr:y>0.00744</cdr:y>
    </cdr:from>
    <cdr:to>
      <cdr:x>1</cdr:x>
      <cdr:y>0.13141</cdr:y>
    </cdr:to>
    <cdr:pic>
      <cdr:nvPicPr>
        <cdr:cNvPr id="6" name="chart">
          <a:extLst xmlns:a="http://schemas.openxmlformats.org/drawingml/2006/main">
            <a:ext uri="{FF2B5EF4-FFF2-40B4-BE49-F238E27FC236}"/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5577" y="39188"/>
          <a:ext cx="5396049" cy="65261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AA277A-010C-41D7-8868-156E7E50A9ED}" type="datetimeFigureOut">
              <a:rPr lang="pt-BR"/>
              <a:pPr>
                <a:defRPr/>
              </a:pPr>
              <a:t>16/06/2023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D14665-AA9C-4014-9768-FBE9C6A6A2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D982-F461-4248-AF59-DE68CED0A0A5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BF1DF-FC07-414E-B072-50ECD606DA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498B-DA6D-4F1D-A2DA-A6197EF6AF4E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73E9-6819-4848-9403-ADCADEC32D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0A76F-5D46-4537-BDE1-A61B9A775059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570CA-CA98-4BE2-A183-7DAB07D51B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C83A-26EC-405C-8FB1-85B82D3D77A2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3BDC4-EA3E-4E4C-B9BA-4D08BF0210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8CD4-1BB9-4F93-9960-3CC564DA350D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21E56-E0BB-4EAE-9419-88A20EBC7A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6FD5-6AB7-4FA7-A1FF-FD361723E912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990EA-82DD-4418-A97B-EE5F751B05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1E47-E80B-44F5-A922-0060A763E714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7AB-E4BC-4F12-89DF-51739F3083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1710-6ABA-4D20-8B8A-C2B17160FBFE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C5CA-681D-4DC1-98CE-D820793655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342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 userDrawn="1"/>
        </p:nvSpPr>
        <p:spPr>
          <a:xfrm>
            <a:off x="0" y="6802438"/>
            <a:ext cx="12192000" cy="6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Imagem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13163" y="6319838"/>
            <a:ext cx="81089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Texto 9"/>
          <p:cNvSpPr>
            <a:spLocks noGrp="1"/>
          </p:cNvSpPr>
          <p:nvPr>
            <p:ph type="body" sz="quarter" idx="11"/>
          </p:nvPr>
        </p:nvSpPr>
        <p:spPr>
          <a:xfrm>
            <a:off x="586923" y="310611"/>
            <a:ext cx="10055677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rgbClr val="004183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2"/>
          </p:nvPr>
        </p:nvSpPr>
        <p:spPr>
          <a:xfrm>
            <a:off x="586923" y="905886"/>
            <a:ext cx="10055677" cy="5466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Espaço Reservado para Texto 4"/>
          <p:cNvSpPr>
            <a:spLocks noGrp="1"/>
          </p:cNvSpPr>
          <p:nvPr>
            <p:ph type="body" sz="quarter" idx="40"/>
          </p:nvPr>
        </p:nvSpPr>
        <p:spPr>
          <a:xfrm>
            <a:off x="215154" y="6454043"/>
            <a:ext cx="3229383" cy="37288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  <a:lvl2pPr marL="511971" indent="0">
              <a:buNone/>
              <a:defRPr/>
            </a:lvl2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Número de Slide 8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F25E-5F14-4B0A-97B2-3A1D5EF5AD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0551-C71F-439D-93DA-91D2DC43C67B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D8D7-0766-43AF-A8A8-0C34488C4D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E218-59E4-4D88-BBD4-7FD2B0D3DF5D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88738-7377-4FF9-82AE-629E6423F3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77A1C-08BE-4BD6-805F-B9FBEA55162D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F985-926A-442A-99E3-F16F7225A6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B9EA-7AC1-4020-9241-37F47AA07605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280E-D4D7-4F91-869A-909ED09CDC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F87C-DE91-44EB-AEE0-FB1D0E7DCE87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951A-EEE4-495C-AA74-EDFC67AD3D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CD043-3099-432A-9E39-17627A08F52A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CAB5-FF39-4EF9-B52D-DF0A1E9283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C292-1BDC-49E1-9A6E-36A06C0E500C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C4F11-3A08-4380-A3DE-FD39546C8F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0DDF-FC5A-47F4-AE45-35D0E9A29BF8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8C44C-E0E4-43B2-97E7-4C4732E3A5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05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9DB7BE-A43E-4A3D-B1DF-F944B21FEACB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EA5737-6A4C-48FF-A8C3-DAAE76D517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o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pi.gov.br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mulher@saude.pi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2755900" y="273050"/>
            <a:ext cx="6192838" cy="1093788"/>
          </a:xfrm>
        </p:spPr>
        <p:txBody>
          <a:bodyPr/>
          <a:lstStyle/>
          <a:p>
            <a:pPr algn="ctr" eaLnBrk="1" hangingPunct="1"/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SECRETARIA DE ESTADO DA SAÚDE DO PIAUÍ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COORDENAÇÃO ESTADUAL DE SAÚDE DA MULHER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ASSISTÊNCIA AO PRÉ-NATAL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2536825" y="2965450"/>
            <a:ext cx="7104063" cy="2286000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sz="32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ESTRATIFICAÇÃO DE RISCO DA GESTANTE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sz="32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3200" b="1" dirty="0">
                <a:solidFill>
                  <a:schemeClr val="tx1"/>
                </a:solidFill>
              </a:rPr>
              <a:t>PIAUÍ 2023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sz="32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sz="3200" b="1" dirty="0">
              <a:solidFill>
                <a:schemeClr val="tx1"/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ítulo 4"/>
          <p:cNvSpPr>
            <a:spLocks noGrp="1"/>
          </p:cNvSpPr>
          <p:nvPr>
            <p:ph type="title"/>
          </p:nvPr>
        </p:nvSpPr>
        <p:spPr>
          <a:xfrm>
            <a:off x="2930525" y="715963"/>
            <a:ext cx="6408738" cy="841375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1"/>
                </a:solidFill>
              </a:rPr>
              <a:t>MORTE MATERNA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801813" y="2081213"/>
            <a:ext cx="9274175" cy="383063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sz="2800" smtClean="0"/>
              <a:t>	       </a:t>
            </a:r>
            <a:r>
              <a:rPr lang="pt-BR" sz="2800" b="1" smtClean="0"/>
              <a:t>É a morte de uma mulher durante a gestação ou dentro de um período de 42 dias após o término da gestação, independentemente da duração ou localização da gravidez, devido a qualquer causa relacionada com/ou agravada pela gravidez ou por medidas tomadas em relação a ela, porém não devida as causas acidentais ou incidentais (CID 10).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50" y="169863"/>
            <a:ext cx="8386763" cy="76993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Distribuição dos Óbitos Maternos e Razão de Morte Materna RMM/100.000 NV, PIAUI 2010 a 2023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38" y="6005513"/>
            <a:ext cx="1973262" cy="677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defTabSz="914400">
              <a:defRPr/>
            </a:pPr>
            <a:r>
              <a:rPr lang="pt-BR" altLang="zh-CN" sz="1100" b="1" dirty="0">
                <a:ea typeface="Calibri" pitchFamily="34" charset="0"/>
              </a:rPr>
              <a:t>*</a:t>
            </a:r>
            <a:r>
              <a:rPr lang="pt-BR" altLang="zh-CN" sz="900" b="1" dirty="0">
                <a:ea typeface="Calibri" pitchFamily="34" charset="0"/>
              </a:rPr>
              <a:t>Nota: Exclui O96 e O97</a:t>
            </a:r>
            <a:endParaRPr lang="pt-BR" altLang="zh-CN" sz="1100" dirty="0"/>
          </a:p>
          <a:p>
            <a:pPr indent="449263" defTabSz="914400" eaLnBrk="0" hangingPunct="0">
              <a:defRPr/>
            </a:pPr>
            <a:r>
              <a:rPr lang="pt-BR" altLang="zh-CN" sz="900" dirty="0">
                <a:ea typeface="Calibri" pitchFamily="34" charset="0"/>
              </a:rPr>
              <a:t>   Fonte: </a:t>
            </a:r>
            <a:r>
              <a:rPr lang="pt-BR" altLang="zh-CN" sz="900" b="1" dirty="0">
                <a:ea typeface="Calibri" pitchFamily="34" charset="0"/>
              </a:rPr>
              <a:t>SIM/SINASC </a:t>
            </a:r>
            <a:endParaRPr lang="pt-BR" altLang="zh-CN" sz="1100" dirty="0"/>
          </a:p>
          <a:p>
            <a:pPr indent="449263" defTabSz="914400" eaLnBrk="0" hangingPunct="0">
              <a:defRPr/>
            </a:pPr>
            <a:endParaRPr lang="pt-BR" altLang="zh-CN" dirty="0"/>
          </a:p>
        </p:txBody>
      </p:sp>
      <p:graphicFrame>
        <p:nvGraphicFramePr>
          <p:cNvPr id="1026" name="Gráfico 7"/>
          <p:cNvGraphicFramePr>
            <a:graphicFrameLocks/>
          </p:cNvGraphicFramePr>
          <p:nvPr/>
        </p:nvGraphicFramePr>
        <p:xfrm>
          <a:off x="927100" y="1443038"/>
          <a:ext cx="10240963" cy="3971925"/>
        </p:xfrm>
        <a:graphic>
          <a:graphicData uri="http://schemas.openxmlformats.org/presentationml/2006/ole">
            <p:oleObj spid="_x0000_s1026" r:id="rId3" imgW="10242168" imgH="3968840" progId="Excel.Chart.8">
              <p:embed/>
            </p:oleObj>
          </a:graphicData>
        </a:graphic>
      </p:graphicFrame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65125" y="209550"/>
          <a:ext cx="11625263" cy="6361113"/>
        </p:xfrm>
        <a:graphic>
          <a:graphicData uri="http://schemas.openxmlformats.org/drawingml/2006/table">
            <a:tbl>
              <a:tblPr/>
              <a:tblGrid>
                <a:gridCol w="2489180">
                  <a:extLst>
                    <a:ext uri="{9D8B030D-6E8A-4147-A177-3AD203B41FA5}"/>
                  </a:extLst>
                </a:gridCol>
                <a:gridCol w="600332">
                  <a:extLst>
                    <a:ext uri="{9D8B030D-6E8A-4147-A177-3AD203B41FA5}"/>
                  </a:extLst>
                </a:gridCol>
                <a:gridCol w="600333">
                  <a:extLst>
                    <a:ext uri="{9D8B030D-6E8A-4147-A177-3AD203B41FA5}"/>
                  </a:extLst>
                </a:gridCol>
                <a:gridCol w="629616">
                  <a:extLst>
                    <a:ext uri="{9D8B030D-6E8A-4147-A177-3AD203B41FA5}"/>
                  </a:extLst>
                </a:gridCol>
                <a:gridCol w="600333">
                  <a:extLst>
                    <a:ext uri="{9D8B030D-6E8A-4147-A177-3AD203B41FA5}"/>
                  </a:extLst>
                </a:gridCol>
                <a:gridCol w="600332">
                  <a:extLst>
                    <a:ext uri="{9D8B030D-6E8A-4147-A177-3AD203B41FA5}"/>
                  </a:extLst>
                </a:gridCol>
                <a:gridCol w="644258">
                  <a:extLst>
                    <a:ext uri="{9D8B030D-6E8A-4147-A177-3AD203B41FA5}"/>
                  </a:extLst>
                </a:gridCol>
                <a:gridCol w="585690">
                  <a:extLst>
                    <a:ext uri="{9D8B030D-6E8A-4147-A177-3AD203B41FA5}"/>
                  </a:extLst>
                </a:gridCol>
                <a:gridCol w="571047">
                  <a:extLst>
                    <a:ext uri="{9D8B030D-6E8A-4147-A177-3AD203B41FA5}"/>
                  </a:extLst>
                </a:gridCol>
                <a:gridCol w="629617">
                  <a:extLst>
                    <a:ext uri="{9D8B030D-6E8A-4147-A177-3AD203B41FA5}"/>
                  </a:extLst>
                </a:gridCol>
                <a:gridCol w="644259">
                  <a:extLst>
                    <a:ext uri="{9D8B030D-6E8A-4147-A177-3AD203B41FA5}"/>
                  </a:extLst>
                </a:gridCol>
                <a:gridCol w="614974">
                  <a:extLst>
                    <a:ext uri="{9D8B030D-6E8A-4147-A177-3AD203B41FA5}"/>
                  </a:extLst>
                </a:gridCol>
                <a:gridCol w="541763">
                  <a:extLst>
                    <a:ext uri="{9D8B030D-6E8A-4147-A177-3AD203B41FA5}"/>
                  </a:extLst>
                </a:gridCol>
                <a:gridCol w="585690">
                  <a:extLst>
                    <a:ext uri="{9D8B030D-6E8A-4147-A177-3AD203B41FA5}"/>
                  </a:extLst>
                </a:gridCol>
                <a:gridCol w="702827">
                  <a:extLst>
                    <a:ext uri="{9D8B030D-6E8A-4147-A177-3AD203B41FA5}"/>
                  </a:extLst>
                </a:gridCol>
                <a:gridCol w="585685">
                  <a:extLst>
                    <a:ext uri="{9D8B030D-6E8A-4147-A177-3AD203B41FA5}"/>
                  </a:extLst>
                </a:gridCol>
              </a:tblGrid>
              <a:tr h="270735"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DISTRIBUIÇAO DOS ÓBITOS MATERNOS SEGUNDO A CAUSA BÁSICA – PIAUI 2011  A  2023</a:t>
                      </a:r>
                      <a:endParaRPr lang="pt-BR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4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CAUSA BÁSICA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2012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24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GRAVIDEZ QUE TERMINA EM ABORTO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6,05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/>
                </a:extLst>
              </a:tr>
              <a:tr h="841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TRANSTORNOS HIPERTENSIVOS NA GRAVIDEZ NO PARTO E PUERPERIO- 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ECLÂMPSIA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128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26,50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/>
                </a:extLst>
              </a:tr>
              <a:tr h="1125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TRANSTORNOS MATERNOS RELACIONADOS COM A GRAVIDEZ E OUTRAS COMPLICAÇÕES NO PARTO E PUERPERIO-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164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33,95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/>
                </a:extLst>
              </a:tr>
              <a:tr h="895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COMP. DO PARTO, INCLUSIVE HEMORRAGIAS.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15,94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/>
                </a:extLst>
              </a:tr>
              <a:tr h="335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INFECÇÕES PUERPERAIS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8,00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/>
                </a:extLst>
              </a:tr>
              <a:tr h="407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EMBOLIA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4,60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/>
                </a:extLst>
              </a:tr>
              <a:tr h="335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COMPLICAÇÕES ANESTESICAS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/>
                </a:extLst>
              </a:tr>
              <a:tr h="223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O98.5...INFECÇÃO POR COVID-19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5,42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/>
                </a:extLst>
              </a:tr>
              <a:tr h="223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F-531: TRANST. MENTAL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/>
                </a:extLst>
              </a:tr>
              <a:tr h="2872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pt-BR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9169" marR="2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483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/>
                </a:extLst>
              </a:tr>
              <a:tr h="1664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Fonte:</a:t>
                      </a:r>
                      <a:r>
                        <a:rPr lang="pt-BR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SIM. </a:t>
                      </a:r>
                      <a:endParaRPr lang="pt-BR" sz="9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9169" marR="2916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8906" marR="189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606550" y="379413"/>
          <a:ext cx="10045700" cy="5440362"/>
        </p:xfrm>
        <a:graphic>
          <a:graphicData uri="http://schemas.openxmlformats.org/drawingml/2006/table">
            <a:tbl>
              <a:tblPr/>
              <a:tblGrid>
                <a:gridCol w="1352104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556512">
                  <a:extLst>
                    <a:ext uri="{9D8B030D-6E8A-4147-A177-3AD203B41FA5}"/>
                  </a:extLst>
                </a:gridCol>
                <a:gridCol w="624820">
                  <a:extLst>
                    <a:ext uri="{9D8B030D-6E8A-4147-A177-3AD203B41FA5}"/>
                  </a:extLst>
                </a:gridCol>
                <a:gridCol w="771481">
                  <a:extLst>
                    <a:ext uri="{9D8B030D-6E8A-4147-A177-3AD203B41FA5}"/>
                  </a:extLst>
                </a:gridCol>
                <a:gridCol w="618793">
                  <a:extLst>
                    <a:ext uri="{9D8B030D-6E8A-4147-A177-3AD203B41FA5}"/>
                  </a:extLst>
                </a:gridCol>
              </a:tblGrid>
              <a:tr h="771528"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 DISTRIBUIÇÃO DOS ÓBITOS MATERNOS SEGUNDO O Nº DE CONSULTAS DO PRÉ-NATAL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 PIAUÍ 2011 a 2023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79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Consultas Pré-natais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2019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(%)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/>
                </a:extLst>
              </a:tr>
              <a:tr h="461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pt-BR" sz="1200" b="1" dirty="0" err="1">
                          <a:latin typeface="Arial"/>
                          <a:ea typeface="Times New Roman"/>
                          <a:cs typeface="Times New Roman"/>
                        </a:rPr>
                        <a:t>Inf</a:t>
                      </a: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49555" algn="ctr"/>
                        </a:tabLs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49555" algn="ctr"/>
                        </a:tabLs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4,77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61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Nenhuma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13,27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2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1 A 3 CONSULTA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18,67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2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A 6 CONSULTAS</a:t>
                      </a:r>
                      <a:endParaRPr lang="pt-BR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2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2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2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2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2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2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2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200" b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143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29,46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2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E + CONSULTAS</a:t>
                      </a:r>
                      <a:endParaRPr lang="pt-BR" sz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33,19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91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latin typeface="Arial"/>
                          <a:ea typeface="Times New Roman"/>
                          <a:cs typeface="Times New Roman"/>
                        </a:rPr>
                        <a:t>483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pt-B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11325" y="407988"/>
          <a:ext cx="9575800" cy="6032500"/>
        </p:xfrm>
        <a:graphic>
          <a:graphicData uri="http://schemas.openxmlformats.org/drawingml/2006/table">
            <a:tbl>
              <a:tblPr/>
              <a:tblGrid>
                <a:gridCol w="938329">
                  <a:extLst>
                    <a:ext uri="{9D8B030D-6E8A-4147-A177-3AD203B41FA5}"/>
                  </a:extLst>
                </a:gridCol>
                <a:gridCol w="583574">
                  <a:extLst>
                    <a:ext uri="{9D8B030D-6E8A-4147-A177-3AD203B41FA5}"/>
                  </a:extLst>
                </a:gridCol>
                <a:gridCol w="583574">
                  <a:extLst>
                    <a:ext uri="{9D8B030D-6E8A-4147-A177-3AD203B41FA5}"/>
                  </a:extLst>
                </a:gridCol>
                <a:gridCol w="583574">
                  <a:extLst>
                    <a:ext uri="{9D8B030D-6E8A-4147-A177-3AD203B41FA5}"/>
                  </a:extLst>
                </a:gridCol>
                <a:gridCol w="582753">
                  <a:extLst>
                    <a:ext uri="{9D8B030D-6E8A-4147-A177-3AD203B41FA5}"/>
                  </a:extLst>
                </a:gridCol>
                <a:gridCol w="555612">
                  <a:extLst>
                    <a:ext uri="{9D8B030D-6E8A-4147-A177-3AD203B41FA5}"/>
                  </a:extLst>
                </a:gridCol>
                <a:gridCol w="614007">
                  <a:extLst>
                    <a:ext uri="{9D8B030D-6E8A-4147-A177-3AD203B41FA5}"/>
                  </a:extLst>
                </a:gridCol>
                <a:gridCol w="583574">
                  <a:extLst>
                    <a:ext uri="{9D8B030D-6E8A-4147-A177-3AD203B41FA5}"/>
                  </a:extLst>
                </a:gridCol>
                <a:gridCol w="586868">
                  <a:extLst>
                    <a:ext uri="{9D8B030D-6E8A-4147-A177-3AD203B41FA5}"/>
                  </a:extLst>
                </a:gridCol>
                <a:gridCol w="518551">
                  <a:extLst>
                    <a:ext uri="{9D8B030D-6E8A-4147-A177-3AD203B41FA5}"/>
                  </a:extLst>
                </a:gridCol>
                <a:gridCol w="518551">
                  <a:extLst>
                    <a:ext uri="{9D8B030D-6E8A-4147-A177-3AD203B41FA5}"/>
                  </a:extLst>
                </a:gridCol>
                <a:gridCol w="518551">
                  <a:extLst>
                    <a:ext uri="{9D8B030D-6E8A-4147-A177-3AD203B41FA5}"/>
                  </a:extLst>
                </a:gridCol>
                <a:gridCol w="540774">
                  <a:extLst>
                    <a:ext uri="{9D8B030D-6E8A-4147-A177-3AD203B41FA5}"/>
                  </a:extLst>
                </a:gridCol>
                <a:gridCol w="583574">
                  <a:extLst>
                    <a:ext uri="{9D8B030D-6E8A-4147-A177-3AD203B41FA5}"/>
                  </a:extLst>
                </a:gridCol>
                <a:gridCol w="583574">
                  <a:extLst>
                    <a:ext uri="{9D8B030D-6E8A-4147-A177-3AD203B41FA5}"/>
                  </a:extLst>
                </a:gridCol>
                <a:gridCol w="699632">
                  <a:extLst>
                    <a:ext uri="{9D8B030D-6E8A-4147-A177-3AD203B41FA5}"/>
                  </a:extLst>
                </a:gridCol>
              </a:tblGrid>
              <a:tr h="648355"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DISTRIBUIÇÃO DOS ÓBITOS MATERNOS SEGUNDO O TRIMESTRE DA 1ª CONSULTA DE PRÉ-NATAL.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PIAUÍ 2011 A 2023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83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latin typeface="Arial"/>
                          <a:ea typeface="Times New Roman"/>
                          <a:cs typeface="Times New Roman"/>
                        </a:rPr>
                        <a:t>Trim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1ª Consulta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2012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2019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(%)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/>
                </a:extLst>
              </a:tr>
              <a:tr h="98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Não Informado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14,31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4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Ignorado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6,01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4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Primeiro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pt-BR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301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62,24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4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Segundo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14,10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4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Terceiro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3,11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13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484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/>
        </p:nvGraphicFramePr>
        <p:xfrm>
          <a:off x="475841" y="1358537"/>
          <a:ext cx="5559199" cy="526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6260374" y="1319349"/>
          <a:ext cx="5931626" cy="526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Conector reto 17"/>
          <p:cNvCxnSpPr/>
          <p:nvPr/>
        </p:nvCxnSpPr>
        <p:spPr>
          <a:xfrm>
            <a:off x="5846763" y="1204913"/>
            <a:ext cx="31750" cy="541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954713" y="1204913"/>
            <a:ext cx="0" cy="541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CaixaDeTexto 8"/>
          <p:cNvSpPr txBox="1">
            <a:spLocks noChangeArrowheads="1"/>
          </p:cNvSpPr>
          <p:nvPr/>
        </p:nvSpPr>
        <p:spPr bwMode="auto">
          <a:xfrm>
            <a:off x="3879850" y="209550"/>
            <a:ext cx="3735388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entury Gothic" pitchFamily="34" charset="0"/>
              </a:rPr>
              <a:t>       MORTALIDADE MATERNA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MMj0365330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1547813"/>
            <a:ext cx="2736850" cy="3313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39938" y="1962150"/>
            <a:ext cx="2133600" cy="51911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i="1" dirty="0"/>
              <a:t>Social ?</a:t>
            </a:r>
            <a:endParaRPr lang="pt-BR" sz="2800" i="1" dirty="0">
              <a:solidFill>
                <a:srgbClr val="FFFF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27225" y="3586163"/>
            <a:ext cx="2362200" cy="519112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i="1" dirty="0"/>
              <a:t>Hospitalar ?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81875" y="1647825"/>
            <a:ext cx="2662238" cy="13843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dirty="0"/>
              <a:t>Acesso ao Serviço de Saúde ?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423150" y="3868738"/>
            <a:ext cx="2176463" cy="95408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i="1" dirty="0"/>
              <a:t>Profissional ?</a:t>
            </a:r>
            <a:endParaRPr lang="pt-BR" sz="2800" dirty="0">
              <a:solidFill>
                <a:srgbClr val="FFFF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824163" y="5343525"/>
            <a:ext cx="6705600" cy="51911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800" dirty="0"/>
              <a:t>Qualidade de Assistência Prestada ?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379538" y="333375"/>
            <a:ext cx="8150225" cy="954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QUAL OU QUAIS FATORES          DETERMINANTES DA MORTE MATERNA ?</a:t>
            </a:r>
            <a:endParaRPr lang="pt-BR" sz="2800" dirty="0">
              <a:latin typeface="+mn-lt"/>
              <a:cs typeface="+mn-cs"/>
            </a:endParaRPr>
          </a:p>
        </p:txBody>
      </p:sp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566863" y="352425"/>
          <a:ext cx="9588500" cy="6232525"/>
        </p:xfrm>
        <a:graphic>
          <a:graphicData uri="http://schemas.openxmlformats.org/drawingml/2006/table">
            <a:tbl>
              <a:tblPr/>
              <a:tblGrid>
                <a:gridCol w="794851">
                  <a:extLst>
                    <a:ext uri="{9D8B030D-6E8A-4147-A177-3AD203B41FA5}"/>
                  </a:extLst>
                </a:gridCol>
                <a:gridCol w="1797523">
                  <a:extLst>
                    <a:ext uri="{9D8B030D-6E8A-4147-A177-3AD203B41FA5}"/>
                  </a:extLst>
                </a:gridCol>
                <a:gridCol w="1797523">
                  <a:extLst>
                    <a:ext uri="{9D8B030D-6E8A-4147-A177-3AD203B41FA5}"/>
                  </a:extLst>
                </a:gridCol>
                <a:gridCol w="2599120">
                  <a:extLst>
                    <a:ext uri="{9D8B030D-6E8A-4147-A177-3AD203B41FA5}"/>
                  </a:extLst>
                </a:gridCol>
                <a:gridCol w="2599120">
                  <a:extLst>
                    <a:ext uri="{9D8B030D-6E8A-4147-A177-3AD203B41FA5}"/>
                  </a:extLst>
                </a:gridCol>
              </a:tblGrid>
              <a:tr h="27160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PROPORÇÃO DE ÓBITOS MATERNOS E MIFS </a:t>
                      </a:r>
                      <a:r>
                        <a:rPr lang="pt-BR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INVESTIGADOS. PIAUÍ 2013 a 2023</a:t>
                      </a:r>
                      <a:endParaRPr lang="pt-B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610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ANO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OBITOS MATERNOS (Parâmetro ideal 100%)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ÓBITOS DE MIFS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(Parâmetro ideal 90%)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148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Nº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INVESTIGADOS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Nº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INVESTIGADOS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02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1006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86,48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75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1039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90,66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6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1052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92,87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6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1006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92,25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1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1027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90,85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1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97,5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1007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96,03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1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92,68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1055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83,35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1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91,89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1171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70,37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1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98,21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1403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83,46</a:t>
                      </a:r>
                      <a:endParaRPr lang="pt-BR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1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75,69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Times New Roman"/>
                          <a:cs typeface="Times New Roman"/>
                        </a:rPr>
                        <a:t>1167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75,49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1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</a:t>
                      </a:r>
                      <a:endParaRPr lang="pt-BR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87" marR="443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05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60,00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272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46,21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5927" name="Rectangle 1"/>
          <p:cNvSpPr>
            <a:spLocks noChangeArrowheads="1"/>
          </p:cNvSpPr>
          <p:nvPr/>
        </p:nvSpPr>
        <p:spPr bwMode="auto">
          <a:xfrm>
            <a:off x="182563" y="6242050"/>
            <a:ext cx="10191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pt-BR" altLang="zh-CN" sz="1100">
                <a:ea typeface="SimSun" pitchFamily="2" charset="-122"/>
                <a:cs typeface="Times New Roman" pitchFamily="18" charset="0"/>
              </a:rPr>
              <a:t>                 </a:t>
            </a:r>
            <a:r>
              <a:rPr lang="pt-BR" altLang="zh-CN" sz="1000">
                <a:ea typeface="SimSun" pitchFamily="2" charset="-122"/>
                <a:cs typeface="Times New Roman" pitchFamily="18" charset="0"/>
              </a:rPr>
              <a:t>Fonte: SIM </a:t>
            </a:r>
            <a:endParaRPr lang="pt-BR" altLang="zh-CN" sz="1100">
              <a:ea typeface="SimSun" pitchFamily="2" charset="-122"/>
              <a:cs typeface="Times New Roman" pitchFamily="18" charset="0"/>
            </a:endParaRPr>
          </a:p>
          <a:p>
            <a:pPr defTabSz="914400" eaLnBrk="0" hangingPunct="0"/>
            <a:endParaRPr lang="pt-BR" altLang="zh-CN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2592388" y="346075"/>
            <a:ext cx="8912225" cy="863600"/>
          </a:xfrm>
        </p:spPr>
        <p:txBody>
          <a:bodyPr/>
          <a:lstStyle/>
          <a:p>
            <a:pPr eaLnBrk="1" hangingPunct="1"/>
            <a:r>
              <a:rPr lang="pt-BR" altLang="en-US" smtClean="0">
                <a:latin typeface="Arial" pitchFamily="34" charset="0"/>
                <a:cs typeface="Arial" pitchFamily="34" charset="0"/>
              </a:rPr>
              <a:t>Vigilancia do óbito Materno, Infantil e Fetal 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136775" y="1209675"/>
            <a:ext cx="8229600" cy="4422775"/>
          </a:xfrm>
        </p:spPr>
        <p:txBody>
          <a:bodyPr/>
          <a:lstStyle/>
          <a:p>
            <a:pPr algn="just" eaLnBrk="1" hangingPunct="1"/>
            <a:r>
              <a:rPr lang="pt-BR" altLang="en-US" sz="2800" b="1" smtClean="0">
                <a:latin typeface="Arial" pitchFamily="34" charset="0"/>
                <a:cs typeface="Arial" pitchFamily="34" charset="0"/>
              </a:rPr>
              <a:t>Investigar e analisar os óbitos</a:t>
            </a:r>
            <a:r>
              <a:rPr lang="pt-BR" altLang="en-US" sz="2800" smtClean="0">
                <a:latin typeface="Arial" pitchFamily="34" charset="0"/>
                <a:cs typeface="Arial" pitchFamily="34" charset="0"/>
              </a:rPr>
              <a:t> de cada município, junto as equipes da Estratégia Saúde da Família (ESF) é um passo extremamente importante para se compreender as circunstancias em que ocorrreu o óbito, </a:t>
            </a:r>
            <a:r>
              <a:rPr lang="pt-BR" altLang="en-US" sz="2800" b="1" smtClean="0">
                <a:latin typeface="Arial" pitchFamily="34" charset="0"/>
                <a:cs typeface="Arial" pitchFamily="34" charset="0"/>
              </a:rPr>
              <a:t>observar as possíveis falhas no processo de trabalho</a:t>
            </a:r>
            <a:r>
              <a:rPr lang="pt-BR" altLang="en-US" sz="2800" smtClean="0">
                <a:latin typeface="Arial" pitchFamily="34" charset="0"/>
                <a:cs typeface="Arial" pitchFamily="34" charset="0"/>
              </a:rPr>
              <a:t> e traçar </a:t>
            </a:r>
            <a:r>
              <a:rPr lang="pt-BR" altLang="en-US" sz="2800" b="1" smtClean="0">
                <a:latin typeface="Arial" pitchFamily="34" charset="0"/>
                <a:cs typeface="Arial" pitchFamily="34" charset="0"/>
              </a:rPr>
              <a:t>estratégias para a melhoria da qualidade da assistencia</a:t>
            </a:r>
            <a:r>
              <a:rPr lang="pt-BR" altLang="en-US" sz="2800" smtClean="0">
                <a:latin typeface="Arial" pitchFamily="34" charset="0"/>
                <a:cs typeface="Arial" pitchFamily="34" charset="0"/>
              </a:rPr>
              <a:t>, e consequentemente,  a </a:t>
            </a:r>
            <a:r>
              <a:rPr lang="pt-BR" altLang="en-US" sz="2800" b="1" smtClean="0">
                <a:latin typeface="Arial" pitchFamily="34" charset="0"/>
                <a:cs typeface="Arial" pitchFamily="34" charset="0"/>
              </a:rPr>
              <a:t>redução dos óbitos nesse grupo</a:t>
            </a:r>
            <a:r>
              <a:rPr lang="pt-BR" altLang="en-US" sz="280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6868" name="Espaço Reservado para Conteúdo 99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366375" y="4821238"/>
            <a:ext cx="1930400" cy="1725612"/>
          </a:xfrm>
        </p:spPr>
      </p:pic>
      <p:sp>
        <p:nvSpPr>
          <p:cNvPr id="36869" name="Caixa de Texto 3"/>
          <p:cNvSpPr txBox="1">
            <a:spLocks noChangeArrowheads="1"/>
          </p:cNvSpPr>
          <p:nvPr/>
        </p:nvSpPr>
        <p:spPr bwMode="auto">
          <a:xfrm>
            <a:off x="3022600" y="5876925"/>
            <a:ext cx="7343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n-US" sz="2400" b="1"/>
              <a:t>DESENVOLVER ATITUTE DE VIGILANCIA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19288" y="1412875"/>
            <a:ext cx="968057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PESQUISAR E TRATAR ENFERMIDADES  -  </a:t>
            </a:r>
            <a:r>
              <a:rPr lang="pt-BR" altLang="pt-BR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ESTRATIFICAÇÃO DE RISCO DA GESTANTE;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PROPORCIONAR HIGIDEZ AO ORGANISMO MATERNO;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ORIENTAR A GESTANTE; 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AMPARÁ-LA SOCIAL E PSICOLOGICAMENTE;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EDUCÁ-LA PARA O PARTO;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pt-BR" altLang="pt-BR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endParaRPr lang="pt-BR" altLang="pt-BR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ASSEGURAR SEGURANÇA AO NASCITURO</a:t>
            </a:r>
            <a:endParaRPr lang="pt-BR" altLang="pt-BR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				       		</a:t>
            </a:r>
            <a:endParaRPr lang="pt-BR" altLang="pt-BR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59150" y="330200"/>
            <a:ext cx="5184775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IMPORTÂNCIA  DO PRÉ-NATAL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5951538" y="914400"/>
            <a:ext cx="319087" cy="4318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eta em curva para baixo 10"/>
          <p:cNvSpPr/>
          <p:nvPr/>
        </p:nvSpPr>
        <p:spPr>
          <a:xfrm>
            <a:off x="3305175" y="4649788"/>
            <a:ext cx="1647825" cy="81121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9700" y="0"/>
            <a:ext cx="6223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Espaço Reservado para Texto 3"/>
          <p:cNvSpPr>
            <a:spLocks noGrp="1"/>
          </p:cNvSpPr>
          <p:nvPr>
            <p:ph type="body" sz="quarter" idx="40"/>
          </p:nvPr>
        </p:nvSpPr>
        <p:spPr>
          <a:xfrm>
            <a:off x="215900" y="6454775"/>
            <a:ext cx="3227388" cy="371475"/>
          </a:xfrm>
        </p:spPr>
        <p:txBody>
          <a:bodyPr/>
          <a:lstStyle/>
          <a:p>
            <a:pPr marL="0" indent="0"/>
            <a:r>
              <a:rPr lang="pt-BR" altLang="pt-BR" smtClean="0">
                <a:solidFill>
                  <a:srgbClr val="A6A6A6"/>
                </a:solidFill>
              </a:rPr>
              <a:t>INSTITUTO ISRAELITA DE RESPONSABILIDADE SOCIAL</a:t>
            </a:r>
          </a:p>
        </p:txBody>
      </p:sp>
      <p:sp>
        <p:nvSpPr>
          <p:cNvPr id="34" name="Retângulo: Cantos Arredondados 19"/>
          <p:cNvSpPr/>
          <p:nvPr/>
        </p:nvSpPr>
        <p:spPr>
          <a:xfrm>
            <a:off x="6742113" y="4941888"/>
            <a:ext cx="4784725" cy="1079500"/>
          </a:xfrm>
          <a:prstGeom prst="roundRect">
            <a:avLst>
              <a:gd name="adj" fmla="val 6932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1600">
                <a:solidFill>
                  <a:schemeClr val="bg1"/>
                </a:solidFill>
              </a:rPr>
              <a:t>A mudança é</a:t>
            </a:r>
          </a:p>
          <a:p>
            <a:pPr algn="ctr" eaLnBrk="1" hangingPunct="1">
              <a:defRPr/>
            </a:pPr>
            <a:r>
              <a:rPr lang="pt-BR" altLang="pt-BR" sz="1600">
                <a:solidFill>
                  <a:schemeClr val="bg1"/>
                </a:solidFill>
              </a:rPr>
              <a:t>necessária e imperativa</a:t>
            </a:r>
          </a:p>
        </p:txBody>
      </p:sp>
      <p:sp>
        <p:nvSpPr>
          <p:cNvPr id="35" name="Seta: Curva para a Direita 2"/>
          <p:cNvSpPr/>
          <p:nvPr/>
        </p:nvSpPr>
        <p:spPr>
          <a:xfrm rot="15669527" flipH="1">
            <a:off x="5811044" y="-454818"/>
            <a:ext cx="736600" cy="26400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1510" name="Espaço Reservado para Texto 1"/>
          <p:cNvSpPr txBox="1">
            <a:spLocks/>
          </p:cNvSpPr>
          <p:nvPr/>
        </p:nvSpPr>
        <p:spPr bwMode="auto">
          <a:xfrm>
            <a:off x="585788" y="433388"/>
            <a:ext cx="1005681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23938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3200" b="1">
                <a:solidFill>
                  <a:srgbClr val="004183"/>
                </a:solidFill>
              </a:rPr>
              <a:t>Resposta</a:t>
            </a:r>
          </a:p>
        </p:txBody>
      </p:sp>
      <p:sp>
        <p:nvSpPr>
          <p:cNvPr id="37" name="Retângulo: Cantos Arredondados 5"/>
          <p:cNvSpPr/>
          <p:nvPr/>
        </p:nvSpPr>
        <p:spPr>
          <a:xfrm>
            <a:off x="6742113" y="1125538"/>
            <a:ext cx="4784725" cy="1154112"/>
          </a:xfrm>
          <a:prstGeom prst="roundRect">
            <a:avLst>
              <a:gd name="adj" fmla="val 8979"/>
            </a:avLst>
          </a:prstGeom>
          <a:solidFill>
            <a:schemeClr val="bg1">
              <a:lumMod val="95000"/>
            </a:schemeClr>
          </a:solidFill>
          <a:ln>
            <a:solidFill>
              <a:srgbClr val="C3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1600">
                <a:solidFill>
                  <a:schemeClr val="tx2"/>
                </a:solidFill>
              </a:rPr>
              <a:t>Qual a resposta adequada?</a:t>
            </a:r>
          </a:p>
          <a:p>
            <a:pPr algn="ctr" eaLnBrk="1" hangingPunct="1">
              <a:spcBef>
                <a:spcPts val="1200"/>
              </a:spcBef>
              <a:defRPr/>
            </a:pPr>
            <a:r>
              <a:rPr lang="pt-BR" altLang="pt-BR" sz="1600" b="1">
                <a:solidFill>
                  <a:srgbClr val="339933"/>
                </a:solidFill>
              </a:rPr>
              <a:t>REDE DE ATENÇÃO À SAÚDE</a:t>
            </a:r>
          </a:p>
        </p:txBody>
      </p:sp>
      <p:sp>
        <p:nvSpPr>
          <p:cNvPr id="38" name="Retângulo: Cantos Arredondados 17"/>
          <p:cNvSpPr/>
          <p:nvPr/>
        </p:nvSpPr>
        <p:spPr>
          <a:xfrm>
            <a:off x="712788" y="1125538"/>
            <a:ext cx="4460875" cy="908050"/>
          </a:xfrm>
          <a:prstGeom prst="roundRect">
            <a:avLst>
              <a:gd name="adj" fmla="val 7442"/>
            </a:avLst>
          </a:prstGeom>
          <a:solidFill>
            <a:schemeClr val="bg1">
              <a:lumMod val="95000"/>
            </a:schemeClr>
          </a:solidFill>
          <a:ln>
            <a:solidFill>
              <a:srgbClr val="C3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chemeClr val="tx2"/>
                </a:solidFill>
              </a:rPr>
              <a:t>Qual a resposta atual?</a:t>
            </a:r>
          </a:p>
          <a:p>
            <a:pPr algn="ctr">
              <a:spcBef>
                <a:spcPts val="1200"/>
              </a:spcBef>
              <a:defRPr/>
            </a:pPr>
            <a:r>
              <a:rPr lang="pt-BR" sz="1600" b="1" dirty="0">
                <a:solidFill>
                  <a:srgbClr val="C00000"/>
                </a:solidFill>
              </a:rPr>
              <a:t>SISTEMA FRAGMENTADO</a:t>
            </a:r>
          </a:p>
        </p:txBody>
      </p:sp>
      <p:sp>
        <p:nvSpPr>
          <p:cNvPr id="39" name="Retângulo: Cantos Arredondados 6"/>
          <p:cNvSpPr/>
          <p:nvPr/>
        </p:nvSpPr>
        <p:spPr>
          <a:xfrm>
            <a:off x="6742113" y="2420938"/>
            <a:ext cx="4784725" cy="2376487"/>
          </a:xfrm>
          <a:prstGeom prst="roundRect">
            <a:avLst>
              <a:gd name="adj" fmla="val 4034"/>
            </a:avLst>
          </a:prstGeom>
          <a:solidFill>
            <a:schemeClr val="bg1">
              <a:lumMod val="95000"/>
            </a:schemeClr>
          </a:solidFill>
          <a:ln>
            <a:solidFill>
              <a:srgbClr val="C3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pt-BR" altLang="pt-BR" sz="1600" dirty="0">
                <a:solidFill>
                  <a:schemeClr val="tx2"/>
                </a:solidFill>
              </a:rPr>
              <a:t>A solução está em inovar o processo de organização do sistema de saúde, redirecionando suas ações e serviços no desenvolvimento da RAS para produzir impacto positivo nos indicadores de saúde da população.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pt-BR" altLang="pt-BR" sz="1600" dirty="0">
                <a:solidFill>
                  <a:schemeClr val="tx2"/>
                </a:solidFill>
              </a:rPr>
              <a:t>(Portaria MS 4.279 | 30/12/2010)</a:t>
            </a:r>
          </a:p>
        </p:txBody>
      </p:sp>
      <p:sp>
        <p:nvSpPr>
          <p:cNvPr id="40" name="Retângulo: Cantos Arredondados 11"/>
          <p:cNvSpPr/>
          <p:nvPr/>
        </p:nvSpPr>
        <p:spPr>
          <a:xfrm>
            <a:off x="712788" y="2176463"/>
            <a:ext cx="4460875" cy="3671887"/>
          </a:xfrm>
          <a:prstGeom prst="roundRect">
            <a:avLst>
              <a:gd name="adj" fmla="val 2633"/>
            </a:avLst>
          </a:prstGeom>
          <a:solidFill>
            <a:schemeClr val="bg1">
              <a:lumMod val="95000"/>
            </a:schemeClr>
          </a:solidFill>
          <a:ln>
            <a:solidFill>
              <a:srgbClr val="C3C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defRPr/>
            </a:pPr>
            <a:r>
              <a:rPr lang="pt-BR" altLang="pt-BR" sz="1600" dirty="0">
                <a:solidFill>
                  <a:schemeClr val="tx2"/>
                </a:solidFill>
              </a:rPr>
              <a:t>O modelo de atenção à saúde vigente, fundamentado nas ações curativas, centrado no cuidado médico e estruturado com ações e serviços de saúde dimensionados a partir da oferta, tem se mostrado insuficiente para dar conta dos desafios sanitários atuais e, insustentável para os enfrentamentos futuros.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pt-BR" altLang="pt-BR" sz="1600" dirty="0">
                <a:solidFill>
                  <a:schemeClr val="tx2"/>
                </a:solidFill>
              </a:rPr>
              <a:t>(Portaria MS 4.279 | 30/12/2010)</a:t>
            </a:r>
          </a:p>
        </p:txBody>
      </p:sp>
      <p:grpSp>
        <p:nvGrpSpPr>
          <p:cNvPr id="2" name="Agrupar 26"/>
          <p:cNvGrpSpPr>
            <a:grpSpLocks noChangeAspect="1"/>
          </p:cNvGrpSpPr>
          <p:nvPr/>
        </p:nvGrpSpPr>
        <p:grpSpPr bwMode="auto">
          <a:xfrm>
            <a:off x="646113" y="1125538"/>
            <a:ext cx="4613275" cy="4822825"/>
            <a:chOff x="710960" y="1472513"/>
            <a:chExt cx="4436405" cy="4618471"/>
          </a:xfrm>
        </p:grpSpPr>
        <p:cxnSp>
          <p:nvCxnSpPr>
            <p:cNvPr id="42" name="Conector reto 41"/>
            <p:cNvCxnSpPr>
              <a:cxnSpLocks/>
            </p:cNvCxnSpPr>
            <p:nvPr/>
          </p:nvCxnSpPr>
          <p:spPr>
            <a:xfrm flipH="1">
              <a:off x="710960" y="1472513"/>
              <a:ext cx="4204356" cy="4618471"/>
            </a:xfrm>
            <a:prstGeom prst="line">
              <a:avLst/>
            </a:prstGeom>
            <a:ln w="76200">
              <a:solidFill>
                <a:srgbClr val="A0AE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>
              <a:cxnSpLocks/>
            </p:cNvCxnSpPr>
            <p:nvPr/>
          </p:nvCxnSpPr>
          <p:spPr>
            <a:xfrm flipH="1" flipV="1">
              <a:off x="968961" y="1472513"/>
              <a:ext cx="4178404" cy="4618471"/>
            </a:xfrm>
            <a:prstGeom prst="line">
              <a:avLst/>
            </a:prstGeom>
            <a:ln w="76200">
              <a:solidFill>
                <a:srgbClr val="A0AE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4313" y="754063"/>
            <a:ext cx="5111750" cy="849312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ASSISTÊNCIA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PRÉ-NATAL </a:t>
            </a:r>
            <a:b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836613" y="1844675"/>
            <a:ext cx="2933700" cy="2663825"/>
          </a:xfrm>
          <a:prstGeom prst="wedgeEllipseCallout">
            <a:avLst>
              <a:gd name="adj1" fmla="val 77856"/>
              <a:gd name="adj2" fmla="val 172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defTabSz="9144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pt-B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TUDO DEVIDAMENTE ANOTADO EM PRONTUÁRIO E CADERNETA DA GESTANTE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33900" y="1844675"/>
            <a:ext cx="6646863" cy="3832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CONSULTAS  ( médica, enfermagem, odontológica, psicológica, nutricionista, fisioterapeuta ....)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ESTRATIFICAÇÃO DE RISCO GESTACIONAL(FICHA 01)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EXAMES LABORATORIAIS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VACINAS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TRATAMENTOS DE INTERRCORRÊNCIAS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ORIENTAÇÕES GERAIS E ESPECÍFICAS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INCENTIVO AO PARTO NORMAL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AGENDAMENTOS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9725" y="304800"/>
            <a:ext cx="6048375" cy="647700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INÍCIO DO PRÉ-NATAL</a:t>
            </a: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4825" y="1628775"/>
            <a:ext cx="3924300" cy="4608513"/>
          </a:xfrm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463" y="1628775"/>
            <a:ext cx="4046537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3013" y="1116013"/>
            <a:ext cx="2447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CARTÃO ANTIGO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04038" y="1165225"/>
            <a:ext cx="27209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CADERNETA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t-B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NOVA</a:t>
            </a:r>
          </a:p>
        </p:txBody>
      </p:sp>
      <p:sp>
        <p:nvSpPr>
          <p:cNvPr id="39943" name="Retângulo 8"/>
          <p:cNvSpPr>
            <a:spLocks noChangeArrowheads="1"/>
          </p:cNvSpPr>
          <p:nvPr/>
        </p:nvSpPr>
        <p:spPr bwMode="auto">
          <a:xfrm>
            <a:off x="1919288" y="6423025"/>
            <a:ext cx="721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Times New Roman" pitchFamily="18" charset="0"/>
                <a:cs typeface="Times New Roman" pitchFamily="18" charset="0"/>
              </a:rPr>
              <a:t>http://bvsms.saude.gov.br/bvs/folder/cartao_gestante_2006.pdf</a:t>
            </a:r>
          </a:p>
        </p:txBody>
      </p:sp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320675"/>
            <a:ext cx="7239000" cy="5159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pt-BR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Espaço Reservado para Conteúdo 3" descr="prnatal-na-ateno-bsica-11-6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2113" y="0"/>
            <a:ext cx="8188325" cy="6858000"/>
          </a:xfrm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842963" y="0"/>
            <a:ext cx="11053762" cy="682625"/>
          </a:xfrm>
        </p:spPr>
        <p:txBody>
          <a:bodyPr/>
          <a:lstStyle/>
          <a:p>
            <a:pPr eaLnBrk="1" hangingPunct="1"/>
            <a:r>
              <a:rPr lang="pt-BR" altLang="en-US" sz="2800" b="1" smtClean="0">
                <a:latin typeface="Arial" pitchFamily="34" charset="0"/>
                <a:cs typeface="Arial" pitchFamily="34" charset="0"/>
              </a:rPr>
              <a:t>FLUXO DA ASSISTENCIA A GESTANTE NO PRÉ-NATAL</a:t>
            </a:r>
            <a:r>
              <a:rPr lang="pt-BR" altLang="en-US" sz="2800" b="1" smtClean="0"/>
              <a:t> </a:t>
            </a:r>
          </a:p>
        </p:txBody>
      </p:sp>
      <p:grpSp>
        <p:nvGrpSpPr>
          <p:cNvPr id="41987" name="Grupo 1073742868"/>
          <p:cNvGrpSpPr>
            <a:grpSpLocks/>
          </p:cNvGrpSpPr>
          <p:nvPr/>
        </p:nvGrpSpPr>
        <p:grpSpPr bwMode="auto">
          <a:xfrm>
            <a:off x="1431925" y="501650"/>
            <a:ext cx="10464800" cy="6173788"/>
            <a:chOff x="1157" y="378"/>
            <a:chExt cx="9707" cy="9604"/>
          </a:xfrm>
        </p:grpSpPr>
        <p:pic>
          <p:nvPicPr>
            <p:cNvPr id="41988" name="Imagem 107374286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20" y="623"/>
              <a:ext cx="9353" cy="8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89" name="Retângulo 1073742870"/>
            <p:cNvSpPr>
              <a:spLocks noChangeArrowheads="1"/>
            </p:cNvSpPr>
            <p:nvPr/>
          </p:nvSpPr>
          <p:spPr bwMode="auto">
            <a:xfrm>
              <a:off x="1164" y="385"/>
              <a:ext cx="9692" cy="95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altLang="en-US">
                <a:latin typeface="Century Gothic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en-US" sz="4000" smtClean="0">
                <a:latin typeface="Arial" pitchFamily="34" charset="0"/>
                <a:cs typeface="Arial" pitchFamily="34" charset="0"/>
              </a:rPr>
              <a:t>IMPORTANTE!!!!!!!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90738" y="1516063"/>
            <a:ext cx="9413875" cy="3052762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pt-BR" altLang="en-US" sz="4000" smtClean="0">
                <a:latin typeface="Arial" pitchFamily="34" charset="0"/>
                <a:cs typeface="Arial" pitchFamily="34" charset="0"/>
              </a:rPr>
              <a:t>Independente do risco gestacional a paciente terá assistência obrigatória na Atenção Básica. O monitoramento da gestante é imprescindível! </a:t>
            </a:r>
          </a:p>
        </p:txBody>
      </p:sp>
      <p:pic>
        <p:nvPicPr>
          <p:cNvPr id="43012" name="Espaço Reservado para Conteúdo 9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101013" y="3851275"/>
            <a:ext cx="3911600" cy="2773363"/>
          </a:xfrm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64375" y="471488"/>
            <a:ext cx="5127625" cy="6386512"/>
          </a:xfrm>
        </p:spPr>
      </p:pic>
      <p:pic>
        <p:nvPicPr>
          <p:cNvPr id="44035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0"/>
            <a:ext cx="5559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643937" cy="911225"/>
          </a:xfrm>
        </p:spPr>
        <p:txBody>
          <a:bodyPr/>
          <a:lstStyle/>
          <a:p>
            <a:pPr eaLnBrk="1" hangingPunct="1"/>
            <a:r>
              <a:rPr lang="pt-BR" smtClean="0"/>
              <a:t>Urgência e emergência obstétrica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 l="29448" t="40948" r="30344" b="21901"/>
          <a:stretch>
            <a:fillRect/>
          </a:stretch>
        </p:blipFill>
        <p:spPr bwMode="auto">
          <a:xfrm>
            <a:off x="661988" y="1358900"/>
            <a:ext cx="78867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CaixaDeTexto 4"/>
          <p:cNvSpPr txBox="1">
            <a:spLocks noChangeArrowheads="1"/>
          </p:cNvSpPr>
          <p:nvPr/>
        </p:nvSpPr>
        <p:spPr bwMode="auto">
          <a:xfrm>
            <a:off x="8766175" y="277495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entury Gothic" pitchFamily="34" charset="0"/>
              </a:rPr>
              <a:t>Condições que justificam encaminhamento para urgência/emergência obstétrica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4300" y="0"/>
            <a:ext cx="10807700" cy="68580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PT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Algumas observações sobre a estratificação de risco gestacional: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 Nota Técnica propõe os dois estratos de risco clássicos na gestação, (risco habitual e alto risco) e agrega o risco intermediário, anteriormente proposto como “fatores de risco que permitem a realização do pré-natal pela equipe de Atenção básica”.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Também mantém a metodologia de estratificação proposta pelo Ministério da Saúde, segundo a qual basta a identificação de um único critério para definir o estrato de risco, predominando o critério relacionado ao maior risco.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Considerando a amplitude dos fatores determinantes da saúde da gestante e puérpera, quanto maior o número de critérios combinados (vários fatores de risco intermediário combinados ou um fator de alto risco combinado com fatores de risco intermediário ou vários fatores de alto risco), maior a complexidade da situação, implicando em maior vigilância e cuidado.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violência doméstica e na comunidade, principalmente quando atinge diretamente a gestante, e o uso de drogas, principalmente ilícitas, embora identificados como fatores de risco intermediário, são dois fatores de enfrentamento difícil, requerendo maior atenção à equipe de APS, intervenções intersetoriais e, muitas vezes, o apoio da equipe especializada.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mesma forma, é importante o destaque das situações de alto risco que requerem um manejo diferenciado, como a medicina fetal, porque implicam em fluxos especiais na RAS.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Considerando o caráter dinâmico do ciclo gravídico-puerperal, a estratificação de risco deve ser realizada na primeira consulta e em todas as subsequentes programadas, ou sempre que for identificado um fator de risco.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importante alertar que uma gestação que está transcorrendo bem pode se tornar de risco a qualquer momento, durante a evolução da gestação ou durante o trabalho de parto. Portanto, há necessidade de reestratificar o risco a cada consulta pré-natal. A intervenção precisa e precoce evita os retardos assistenciais capazes de gerar morbidade grave, morte materna ou perinatal.</a:t>
            </a:r>
            <a:r>
              <a:rPr lang="pt-PT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[4]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781425" y="131763"/>
            <a:ext cx="5541963" cy="64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Fluxograma da gestante no processo de identificação de risco para </a:t>
            </a:r>
            <a:r>
              <a:rPr lang="pt-BR" b="1" dirty="0" err="1"/>
              <a:t>pré-eclâmpsia</a:t>
            </a:r>
            <a:endParaRPr lang="pt-BR" dirty="0">
              <a:latin typeface="+mn-lt"/>
              <a:cs typeface="+mn-cs"/>
            </a:endParaRPr>
          </a:p>
        </p:txBody>
      </p:sp>
      <p:pic>
        <p:nvPicPr>
          <p:cNvPr id="47107" name="Imagem 10" descr="222222222222222222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775" y="836613"/>
            <a:ext cx="706913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 rot="19930438">
            <a:off x="1225550" y="1489075"/>
            <a:ext cx="17653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Curso /UFPI</a:t>
            </a:r>
            <a:r>
              <a:rPr lang="pt-B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unasus.</a:t>
            </a:r>
            <a:r>
              <a:rPr lang="pt-B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ufpi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  <a:r>
              <a:rPr lang="pt-B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br</a:t>
            </a:r>
            <a:endParaRPr lang="pt-BR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781425" y="131763"/>
            <a:ext cx="5541963" cy="64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Fluxograma da gestante no processo de identificação de risco para </a:t>
            </a:r>
            <a:r>
              <a:rPr lang="pt-BR" b="1" dirty="0" err="1"/>
              <a:t>pré-eclâmpsia</a:t>
            </a:r>
            <a:endParaRPr lang="pt-BR" dirty="0">
              <a:latin typeface="+mn-lt"/>
              <a:cs typeface="+mn-cs"/>
            </a:endParaRPr>
          </a:p>
        </p:txBody>
      </p:sp>
      <p:pic>
        <p:nvPicPr>
          <p:cNvPr id="48131" name="Imagem 10" descr="222222222222222222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775" y="836613"/>
            <a:ext cx="706913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 rot="19930438">
            <a:off x="1225550" y="1489075"/>
            <a:ext cx="17653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Curso /UFPI</a:t>
            </a:r>
            <a:r>
              <a:rPr lang="pt-B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unasus.</a:t>
            </a:r>
            <a:r>
              <a:rPr lang="pt-B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ufpi</a:t>
            </a: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  <a:r>
              <a:rPr lang="pt-B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br</a:t>
            </a:r>
            <a:endParaRPr lang="pt-BR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AutoShape 3"/>
          <p:cNvSpPr>
            <a:spLocks noChangeArrowheads="1"/>
          </p:cNvSpPr>
          <p:nvPr/>
        </p:nvSpPr>
        <p:spPr bwMode="auto">
          <a:xfrm>
            <a:off x="4192588" y="3976688"/>
            <a:ext cx="4741862" cy="922337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pt-BR" sz="1100" b="1" dirty="0">
                <a:solidFill>
                  <a:srgbClr val="000000"/>
                </a:solidFill>
                <a:latin typeface="Calibri" pitchFamily="34" charset="0"/>
              </a:rPr>
              <a:t>FAZER PREVENÇÃO DA PRE-ECLAMPSIA</a:t>
            </a:r>
          </a:p>
          <a:p>
            <a:pPr>
              <a:spcAft>
                <a:spcPts val="1000"/>
              </a:spcAft>
              <a:defRPr/>
            </a:pPr>
            <a:r>
              <a:rPr lang="pt-BR" sz="1100" b="1" dirty="0">
                <a:solidFill>
                  <a:srgbClr val="000000"/>
                </a:solidFill>
                <a:latin typeface="Calibri" pitchFamily="34" charset="0"/>
              </a:rPr>
              <a:t>Iniciar o uso do AAS de 100 </a:t>
            </a:r>
            <a:r>
              <a:rPr lang="pt-BR" sz="1100" b="1" dirty="0" err="1">
                <a:solidFill>
                  <a:srgbClr val="000000"/>
                </a:solidFill>
                <a:latin typeface="Calibri" pitchFamily="34" charset="0"/>
              </a:rPr>
              <a:t>mg</a:t>
            </a:r>
            <a:r>
              <a:rPr lang="pt-BR" sz="1100" b="1" dirty="0">
                <a:solidFill>
                  <a:srgbClr val="000000"/>
                </a:solidFill>
                <a:latin typeface="Calibri" pitchFamily="34" charset="0"/>
              </a:rPr>
              <a:t>, e do Cálcio 1,5g  em até 18  semana  de gestação.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40"/>
          </p:nvPr>
        </p:nvSpPr>
        <p:spPr>
          <a:xfrm>
            <a:off x="215900" y="6454775"/>
            <a:ext cx="3228975" cy="37147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22531" name="Imagem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10363" y="0"/>
            <a:ext cx="5481637" cy="6858000"/>
          </a:xfrm>
        </p:spPr>
      </p:pic>
      <p:pic>
        <p:nvPicPr>
          <p:cNvPr id="49155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0"/>
            <a:ext cx="5216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m 3" descr="cap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1082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980488" y="1258888"/>
            <a:ext cx="2832100" cy="338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n-lt"/>
                <a:cs typeface="+mn-cs"/>
              </a:rPr>
              <a:t>MORTALIDADE MATERNA</a:t>
            </a:r>
          </a:p>
        </p:txBody>
      </p:sp>
      <p:pic>
        <p:nvPicPr>
          <p:cNvPr id="51203" name="Imagem 6" descr="Linhas Gerais (CAPA)_page-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413" y="0"/>
            <a:ext cx="5484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 explicativo em elipse 10"/>
          <p:cNvSpPr/>
          <p:nvPr/>
        </p:nvSpPr>
        <p:spPr>
          <a:xfrm>
            <a:off x="8585200" y="1754188"/>
            <a:ext cx="3397250" cy="1824037"/>
          </a:xfrm>
          <a:prstGeom prst="wedgeEllipseCallout">
            <a:avLst>
              <a:gd name="adj1" fmla="val -136417"/>
              <a:gd name="adj2" fmla="val 1691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TREINAMENTOS EM PRÉ-NATAL 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PELO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unasus.</a:t>
            </a:r>
            <a:r>
              <a:rPr lang="pt-BR" b="1" dirty="0" err="1">
                <a:solidFill>
                  <a:schemeClr val="tx1"/>
                </a:solidFill>
              </a:rPr>
              <a:t>ufpi</a:t>
            </a:r>
            <a:r>
              <a:rPr lang="pt-BR" b="1" dirty="0">
                <a:solidFill>
                  <a:schemeClr val="tx1"/>
                </a:solidFill>
              </a:rPr>
              <a:t>.</a:t>
            </a:r>
            <a:r>
              <a:rPr lang="pt-BR" b="1" dirty="0" err="1">
                <a:solidFill>
                  <a:schemeClr val="tx1"/>
                </a:solidFill>
              </a:rPr>
              <a:t>br</a:t>
            </a:r>
            <a:endParaRPr lang="pt-BR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Texto Explicativo 1 12"/>
          <p:cNvSpPr/>
          <p:nvPr/>
        </p:nvSpPr>
        <p:spPr>
          <a:xfrm>
            <a:off x="8099425" y="5003800"/>
            <a:ext cx="3917950" cy="1317625"/>
          </a:xfrm>
          <a:prstGeom prst="borderCallout1">
            <a:avLst>
              <a:gd name="adj1" fmla="val 48482"/>
              <a:gd name="adj2" fmla="val -33333"/>
              <a:gd name="adj3" fmla="val 47089"/>
              <a:gd name="adj4" fmla="val -37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  <a:hlinkClick r:id="rId3"/>
              </a:rPr>
              <a:t>www.saude.pi.gov.br</a:t>
            </a:r>
            <a:endParaRPr lang="pt-BR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Qualificação do cuidado pré-natal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6858000" y="5068888"/>
            <a:ext cx="1201738" cy="561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CSMULHER\Pictures\g_20120417120735.jpg"/>
          <p:cNvPicPr>
            <a:picLocks noChangeAspect="1" noChangeArrowheads="1"/>
          </p:cNvPicPr>
          <p:nvPr/>
        </p:nvPicPr>
        <p:blipFill>
          <a:blip r:embed="rId2">
            <a:lum bright="72000" contrast="-66000"/>
          </a:blip>
          <a:srcRect/>
          <a:stretch>
            <a:fillRect/>
          </a:stretch>
        </p:blipFill>
        <p:spPr bwMode="auto">
          <a:xfrm>
            <a:off x="152400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0950" y="0"/>
            <a:ext cx="6421438" cy="955675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800" dirty="0">
                <a:solidFill>
                  <a:schemeClr val="tx1"/>
                </a:solidFill>
              </a:rPr>
              <a:t>DESAFIOS/AVANÇOS</a:t>
            </a:r>
          </a:p>
        </p:txBody>
      </p:sp>
      <p:pic>
        <p:nvPicPr>
          <p:cNvPr id="52228" name="Picture 7" descr="C:\Documents and Settings\jtomazelli\Meus documentos\Minhas imagens\resolvendo problema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28000"/>
          </a:blip>
          <a:srcRect/>
          <a:stretch>
            <a:fillRect/>
          </a:stretch>
        </p:blipFill>
        <p:spPr>
          <a:xfrm>
            <a:off x="4024313" y="2500313"/>
            <a:ext cx="4043362" cy="3370262"/>
          </a:xfr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 rot="-978807">
            <a:off x="1909763" y="3289300"/>
            <a:ext cx="21399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pt-BR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Curso</a:t>
            </a:r>
            <a:r>
              <a:rPr lang="pt-BR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</a:t>
            </a:r>
            <a:r>
              <a:rPr lang="pt-BR" sz="1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UFPI/UNASUS</a:t>
            </a:r>
            <a:endParaRPr lang="pt-BR" sz="11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3400" y="622300"/>
            <a:ext cx="5761038" cy="103187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Lei nº 11.634, de 27 de setembro de 2007. Dispõe sobre o direito da gestante ao conhecimento e a vinculação à maternidade onde receberá assistência .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1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Espaço Reservado para Conteúdo 2"/>
          <p:cNvSpPr>
            <a:spLocks noGrp="1"/>
          </p:cNvSpPr>
          <p:nvPr>
            <p:ph idx="1"/>
          </p:nvPr>
        </p:nvSpPr>
        <p:spPr>
          <a:xfrm>
            <a:off x="2000250" y="2251075"/>
            <a:ext cx="8172450" cy="4046538"/>
          </a:xfrm>
        </p:spPr>
        <p:txBody>
          <a:bodyPr/>
          <a:lstStyle/>
          <a:p>
            <a:pPr algn="just" eaLnBrk="1" hangingPunct="1"/>
            <a:r>
              <a:rPr lang="pt-BR" sz="2400" b="1" u="sng" smtClean="0">
                <a:latin typeface="Times New Roman" pitchFamily="18" charset="0"/>
                <a:cs typeface="Times New Roman" pitchFamily="18" charset="0"/>
              </a:rPr>
              <a:t>Art. 1</a:t>
            </a:r>
            <a:r>
              <a:rPr lang="pt-BR" sz="2400" b="1" u="sng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400" b="1" u="sng" smtClean="0">
                <a:latin typeface="Times New Roman" pitchFamily="18" charset="0"/>
                <a:cs typeface="Times New Roman" pitchFamily="18" charset="0"/>
              </a:rPr>
              <a:t>  Toda gestante assistida no SUS tem direito ao conhecimento e à vinculação prévia à: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pt-BR" sz="2000" smtClean="0">
                <a:latin typeface="Times New Roman" pitchFamily="18" charset="0"/>
                <a:cs typeface="Times New Roman" pitchFamily="18" charset="0"/>
              </a:rPr>
              <a:t>I - </a:t>
            </a:r>
            <a:r>
              <a:rPr lang="pt-BR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maternidade na qual será realizado seu parto;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pt-BR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- maternidade na qual ela será atendida nos casos de intercorrência pré-natal.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pt-BR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 1</a:t>
            </a:r>
            <a:r>
              <a:rPr lang="pt-BR" sz="2000" u="sng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A vinculação da gestante dar-se-á no ato de sua inscrição no programa de assistência pré-natal.</a:t>
            </a:r>
          </a:p>
          <a:p>
            <a:pPr algn="just" eaLnBrk="1" hangingPunct="1"/>
            <a:r>
              <a:rPr lang="pt-BR" sz="2400" b="1" u="sng" smtClean="0">
                <a:latin typeface="Times New Roman" pitchFamily="18" charset="0"/>
                <a:cs typeface="Times New Roman" pitchFamily="18" charset="0"/>
              </a:rPr>
              <a:t>Plano Estadual de vinculação da gestante ao local de parto (  CIB 507/2022).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528763" y="0"/>
          <a:ext cx="10502900" cy="6607175"/>
        </p:xfrm>
        <a:graphic>
          <a:graphicData uri="http://schemas.openxmlformats.org/drawingml/2006/table">
            <a:tbl>
              <a:tblPr/>
              <a:tblGrid>
                <a:gridCol w="1738446">
                  <a:extLst>
                    <a:ext uri="{9D8B030D-6E8A-4147-A177-3AD203B41FA5}"/>
                  </a:extLst>
                </a:gridCol>
                <a:gridCol w="1738446">
                  <a:extLst>
                    <a:ext uri="{9D8B030D-6E8A-4147-A177-3AD203B41FA5}"/>
                  </a:extLst>
                </a:gridCol>
                <a:gridCol w="1320301">
                  <a:extLst>
                    <a:ext uri="{9D8B030D-6E8A-4147-A177-3AD203B41FA5}"/>
                  </a:extLst>
                </a:gridCol>
                <a:gridCol w="2084742">
                  <a:extLst>
                    <a:ext uri="{9D8B030D-6E8A-4147-A177-3AD203B41FA5}"/>
                  </a:extLst>
                </a:gridCol>
                <a:gridCol w="2084742">
                  <a:extLst>
                    <a:ext uri="{9D8B030D-6E8A-4147-A177-3AD203B41FA5}"/>
                  </a:extLst>
                </a:gridCol>
                <a:gridCol w="1535860">
                  <a:extLst>
                    <a:ext uri="{9D8B030D-6E8A-4147-A177-3AD203B41FA5}"/>
                  </a:extLst>
                </a:gridCol>
              </a:tblGrid>
              <a:tr h="18429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Mapa De Vinculação Da Gestante Para O Piauí Por Macrorregião 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873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spc="-2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Projeção De NV 2022 SUS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04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Macrorregião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Estabelecimento De Referência Por Tipo De Parto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Serviços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51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Risco Habitual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Municípios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Alto Risco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*CPN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** CGBP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/>
                </a:extLst>
              </a:tr>
              <a:tr h="266197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Litoral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spc="-5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Maternidade   Marques   Bastos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Parnaíba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Maternidade  Marques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Bastos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Dirceu Arcoverde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Dirceu Arcoverde 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                     Hosp. Reg. Chagas Rodrigues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/>
                </a:extLst>
              </a:tr>
              <a:tr h="266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Dirceu Arcoverde                     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Dirceu Arcoverde               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6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Reg. Chagas Rodrigues 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Piripiri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7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Julio Hartman 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Esperantina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7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Leônidas Melo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Barras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77465"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Meio Norte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Mun. União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União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Mder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Mder 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Mat. Buenos Aires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Mder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/>
                </a:extLst>
              </a:tr>
              <a:tr h="17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Mun. Agua Branca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Água Branca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51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Mder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Teresina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51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Mat. Satélite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51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Mat. Promorar                      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7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Mat. Buenos Aires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151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Mat. Wall Ferraz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7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Campo Maior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Campo Maior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7746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Semiárido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Est. Eustáqui Portela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Valença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Regional Justino Luz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Regional Justino Luz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Regional Justino Luz   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        Hosp. Reg. Deolindo Couto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/>
                </a:extLst>
              </a:tr>
              <a:tr h="17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Reg. Deolindo Couto 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Oeiras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6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Reg. Mariana Pires Ferreira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Paulistana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7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Regional Justino Luz  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Picos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619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Cerrados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Sem Dirceu Arcoverde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Uruçuí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Bom Jesus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Tibério Nunes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Regi. Bom Jesus     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            Hosp. Reg. Tibério Nunes  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                         Hosp. Reg. Sem. Cândido Ferraz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17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Bom Jesus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Bom Jesus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6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reg. </a:t>
                      </a: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Dr</a:t>
                      </a: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João Pacheco Cavalcanti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Corrente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6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Reg. Sem. Cândido ferraz 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São Raimundo Nonato</a:t>
                      </a:r>
                      <a:endParaRPr lang="pt-BR" sz="10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Sem. Cândido Ferraz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661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Maternidade Municipal Mãe Elisa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São João do Piauí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774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Hosp. Reg. Tibério Nunes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Floriano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</a:t>
                      </a:r>
                      <a:r>
                        <a:rPr lang="pt-BR" sz="105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Reg. Tibério Nunes </a:t>
                      </a:r>
                      <a:endParaRPr lang="pt-BR" sz="1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9752" marR="197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4380" name="Rectangle 1"/>
          <p:cNvSpPr>
            <a:spLocks noChangeArrowheads="1"/>
          </p:cNvSpPr>
          <p:nvPr/>
        </p:nvSpPr>
        <p:spPr bwMode="auto">
          <a:xfrm>
            <a:off x="1516063" y="6627813"/>
            <a:ext cx="2336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defTabSz="914400"/>
            <a:r>
              <a:rPr lang="pt-BR" sz="900" b="1">
                <a:solidFill>
                  <a:srgbClr val="000000"/>
                </a:solidFill>
              </a:rPr>
              <a:t>Resolução Cib nº 507/2022</a:t>
            </a:r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 l="34125" t="12999" r="35188" b="6200"/>
          <a:stretch>
            <a:fillRect/>
          </a:stretch>
        </p:blipFill>
        <p:spPr>
          <a:xfrm>
            <a:off x="1520825" y="0"/>
            <a:ext cx="2036763" cy="3429000"/>
          </a:xfrm>
        </p:spPr>
      </p:pic>
      <p:pic>
        <p:nvPicPr>
          <p:cNvPr id="8" name="Imagem 7"/>
          <p:cNvPicPr/>
          <p:nvPr/>
        </p:nvPicPr>
        <p:blipFill>
          <a:blip r:embed="rId3" cstate="print"/>
          <a:srcRect l="50436" t="17544" r="23382" b="23158"/>
          <a:stretch>
            <a:fillRect/>
          </a:stretch>
        </p:blipFill>
        <p:spPr bwMode="auto">
          <a:xfrm>
            <a:off x="6499002" y="1782488"/>
            <a:ext cx="2664296" cy="33725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softEdge rad="112500"/>
          </a:effectLst>
        </p:spPr>
      </p:pic>
      <p:pic>
        <p:nvPicPr>
          <p:cNvPr id="9" name="Imagem 8"/>
          <p:cNvPicPr/>
          <p:nvPr/>
        </p:nvPicPr>
        <p:blipFill>
          <a:blip r:embed="rId4" cstate="print"/>
          <a:srcRect l="35990" t="17544" r="36959" b="12982"/>
          <a:stretch>
            <a:fillRect/>
          </a:stretch>
        </p:blipFill>
        <p:spPr bwMode="auto">
          <a:xfrm>
            <a:off x="9398753" y="1860864"/>
            <a:ext cx="2627784" cy="3135086"/>
          </a:xfrm>
          <a:prstGeom prst="rect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  <p:sp>
        <p:nvSpPr>
          <p:cNvPr id="12" name="Retângulo 11"/>
          <p:cNvSpPr/>
          <p:nvPr/>
        </p:nvSpPr>
        <p:spPr>
          <a:xfrm>
            <a:off x="3575050" y="0"/>
            <a:ext cx="3543300" cy="1733550"/>
          </a:xfrm>
          <a:prstGeom prst="rect">
            <a:avLst/>
          </a:prstGeom>
          <a:solidFill>
            <a:srgbClr val="E2F1F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/>
                </a:solidFill>
              </a:rPr>
              <a:t>NOTA TÉCNICA SUPAT/DUVAS/GAS/GAB:</a:t>
            </a:r>
            <a:br>
              <a:rPr lang="pt-BR" sz="1600" dirty="0">
                <a:solidFill>
                  <a:schemeClr val="tx1"/>
                </a:solidFill>
              </a:rPr>
            </a:br>
            <a:r>
              <a:rPr lang="pt-BR" sz="1600" b="1" dirty="0">
                <a:solidFill>
                  <a:schemeClr val="tx1"/>
                </a:solidFill>
              </a:rPr>
              <a:t>Recomendações de organização e fluxos assistenciais na Atenção Primária à Saúde durante a pandemia pelo novo </a:t>
            </a:r>
            <a:r>
              <a:rPr lang="pt-BR" sz="1600" b="1" dirty="0" err="1">
                <a:solidFill>
                  <a:schemeClr val="tx1"/>
                </a:solidFill>
              </a:rPr>
              <a:t>Coronavírus</a:t>
            </a:r>
            <a:endParaRPr lang="pt-BR" sz="1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1"/>
                </a:solidFill>
              </a:rPr>
              <a:t>Versão 1. Maio 2020 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55302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00" y="5224463"/>
            <a:ext cx="562927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Imagem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9150" y="0"/>
            <a:ext cx="261461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292100" y="3508375"/>
            <a:ext cx="4214813" cy="1476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latin typeface="+mn-lt"/>
                <a:cs typeface="+mn-cs"/>
              </a:rPr>
              <a:t>Manual de Recomendações para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+mn-cs"/>
              </a:rPr>
              <a:t>Assistência À Gestante e </a:t>
            </a:r>
            <a:r>
              <a:rPr lang="pt-BR" b="1" dirty="0" err="1">
                <a:latin typeface="+mn-lt"/>
                <a:cs typeface="+mn-cs"/>
              </a:rPr>
              <a:t>Puérpera</a:t>
            </a:r>
            <a:r>
              <a:rPr lang="pt-BR" b="1" dirty="0">
                <a:latin typeface="+mn-lt"/>
                <a:cs typeface="+mn-cs"/>
              </a:rPr>
              <a:t> frente à Pandemia de </a:t>
            </a:r>
            <a:r>
              <a:rPr lang="pt-BR" b="1" dirty="0" err="1">
                <a:latin typeface="+mn-lt"/>
                <a:cs typeface="+mn-cs"/>
              </a:rPr>
              <a:t>Covid</a:t>
            </a:r>
            <a:r>
              <a:rPr lang="pt-BR" b="1" dirty="0">
                <a:latin typeface="+mn-lt"/>
                <a:cs typeface="+mn-cs"/>
              </a:rPr>
              <a:t>-19</a:t>
            </a:r>
          </a:p>
        </p:txBody>
      </p:sp>
      <p:sp>
        <p:nvSpPr>
          <p:cNvPr id="55305" name="Retângulo 16"/>
          <p:cNvSpPr>
            <a:spLocks noChangeArrowheads="1"/>
          </p:cNvSpPr>
          <p:nvPr/>
        </p:nvSpPr>
        <p:spPr bwMode="auto">
          <a:xfrm>
            <a:off x="269875" y="3557588"/>
            <a:ext cx="4733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entury Gothic" pitchFamily="34" charset="0"/>
              </a:rPr>
              <a:t>Nota Informativa nº 13/2020 - SE/GAB/SE/MS</a:t>
            </a:r>
            <a:endParaRPr lang="pt-BR">
              <a:latin typeface="Century Gothic" pitchFamily="34" charset="0"/>
            </a:endParaRPr>
          </a:p>
        </p:txBody>
      </p:sp>
      <p:pic>
        <p:nvPicPr>
          <p:cNvPr id="55306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975" y="5356225"/>
            <a:ext cx="55530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Retângulo 12"/>
          <p:cNvSpPr>
            <a:spLocks noChangeArrowheads="1"/>
          </p:cNvSpPr>
          <p:nvPr/>
        </p:nvSpPr>
        <p:spPr bwMode="auto">
          <a:xfrm rot="-1305204">
            <a:off x="3719513" y="2230438"/>
            <a:ext cx="2379662" cy="8620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entury Gothic" pitchFamily="34" charset="0"/>
              </a:rPr>
              <a:t> </a:t>
            </a:r>
            <a:r>
              <a:rPr lang="pt-BR" sz="1600" b="1"/>
              <a:t>NOTA TÉCNICA Nº 467/2021-CGPNI/DEIDT/SVS/MS </a:t>
            </a:r>
          </a:p>
        </p:txBody>
      </p:sp>
      <p:pic>
        <p:nvPicPr>
          <p:cNvPr id="55308" name="Imagem 14" descr="capa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2938463"/>
            <a:ext cx="18018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Conteúdo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algn="ctr" eaLnBrk="1" hangingPunct="1"/>
            <a:r>
              <a:rPr lang="pt-BR" sz="5400" smtClean="0">
                <a:latin typeface="Arial" pitchFamily="34" charset="0"/>
                <a:cs typeface="Arial" pitchFamily="34" charset="0"/>
              </a:rPr>
              <a:t>Estudo de casos clínicos e prática sobre a estratificação de risco da gestante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7563" y="1419225"/>
            <a:ext cx="6383337" cy="4784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pt-B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pt-B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pt-B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3216-3567  /  99987-1729    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hlinkClick r:id="rId2"/>
              </a:rPr>
              <a:t>mulher@saude.pi.gov.br</a:t>
            </a:r>
            <a:endParaRPr lang="pt-BR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Auzeni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Moura Fé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Maio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2023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7347" name="Picture 2" descr="Prefeitura Municipal de Monte das Gameleiras – Mutirão do pré-na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36700"/>
            <a:ext cx="35290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4756150" y="465138"/>
            <a:ext cx="3619500" cy="831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atin typeface="+mn-lt"/>
                <a:cs typeface="+mn-cs"/>
              </a:rPr>
              <a:t>OBRIGADA!</a:t>
            </a:r>
            <a:endParaRPr lang="pt-BR" sz="4800" dirty="0">
              <a:latin typeface="+mn-lt"/>
              <a:cs typeface="+mn-cs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2755900" y="273050"/>
            <a:ext cx="6192838" cy="1093788"/>
          </a:xfrm>
        </p:spPr>
        <p:txBody>
          <a:bodyPr/>
          <a:lstStyle/>
          <a:p>
            <a:pPr algn="ctr" eaLnBrk="1" hangingPunct="1"/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SECRETARIA DE ESTADO DA SAÚDE DO PIAUÍ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COORDENAÇÃO ESTADUAL DE SAÚDE DA MULHER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ASSISTÊNCIA AO PRÉ-NATAL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Espaço Reservado para Conteúdo 4"/>
          <p:cNvSpPr>
            <a:spLocks noGrp="1"/>
          </p:cNvSpPr>
          <p:nvPr>
            <p:ph idx="1"/>
          </p:nvPr>
        </p:nvSpPr>
        <p:spPr>
          <a:xfrm>
            <a:off x="1241425" y="1881188"/>
            <a:ext cx="10593388" cy="46323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pt-BR" sz="2400" b="1" smtClean="0">
                <a:solidFill>
                  <a:schemeClr val="tx1"/>
                </a:solidFill>
              </a:rPr>
              <a:t>REORGANIZAÇÃO DO SERVIÇO                        PROCESSO DE TRABALHO</a:t>
            </a:r>
          </a:p>
          <a:p>
            <a:pPr>
              <a:buFont typeface="Wingdings 3" pitchFamily="18" charset="2"/>
              <a:buNone/>
            </a:pPr>
            <a:endParaRPr lang="pt-BR" smtClean="0"/>
          </a:p>
          <a:p>
            <a:pPr>
              <a:buFont typeface="Wingdings 3" pitchFamily="18" charset="2"/>
              <a:buNone/>
            </a:pPr>
            <a:endParaRPr lang="pt-BR" smtClean="0"/>
          </a:p>
          <a:p>
            <a:pPr>
              <a:buFont typeface="Wingdings 3" pitchFamily="18" charset="2"/>
              <a:buNone/>
            </a:pPr>
            <a:endParaRPr lang="pt-BR" smtClean="0"/>
          </a:p>
          <a:p>
            <a:pPr algn="ctr">
              <a:buFont typeface="Wingdings 3" pitchFamily="18" charset="2"/>
              <a:buNone/>
            </a:pPr>
            <a:endParaRPr lang="pt-BR" b="1" smtClean="0"/>
          </a:p>
          <a:p>
            <a:pPr algn="ctr">
              <a:buFont typeface="Wingdings 3" pitchFamily="18" charset="2"/>
              <a:buNone/>
            </a:pPr>
            <a:endParaRPr lang="pt-BR" b="1" smtClean="0"/>
          </a:p>
          <a:p>
            <a:pPr algn="ctr">
              <a:buFont typeface="Wingdings 3" pitchFamily="18" charset="2"/>
              <a:buNone/>
            </a:pPr>
            <a:endParaRPr lang="pt-BR" b="1" smtClean="0"/>
          </a:p>
          <a:p>
            <a:pPr algn="ctr">
              <a:buFont typeface="Wingdings 3" pitchFamily="18" charset="2"/>
              <a:buNone/>
            </a:pPr>
            <a:endParaRPr lang="pt-BR" b="1" smtClean="0"/>
          </a:p>
          <a:p>
            <a:pPr algn="ctr">
              <a:lnSpc>
                <a:spcPct val="200000"/>
              </a:lnSpc>
              <a:buFont typeface="Wingdings 3" pitchFamily="18" charset="2"/>
              <a:buNone/>
            </a:pPr>
            <a:r>
              <a:rPr lang="pt-BR" b="1" smtClean="0">
                <a:solidFill>
                  <a:schemeClr val="tx1"/>
                </a:solidFill>
              </a:rPr>
              <a:t>ESTRATIFICAÇÃO DO RISCO DA GESTANTE E EM TODAS AS CONSULTAS  E MANTÊ-LA NA UBS SEMPRE – ORDENADORA DO CUIDADO</a:t>
            </a:r>
          </a:p>
          <a:p>
            <a:pPr>
              <a:lnSpc>
                <a:spcPct val="200000"/>
              </a:lnSpc>
            </a:pPr>
            <a:endParaRPr lang="pt-BR" smtClean="0"/>
          </a:p>
          <a:p>
            <a:endParaRPr lang="pt-BR" smtClean="0"/>
          </a:p>
        </p:txBody>
      </p:sp>
      <p:sp>
        <p:nvSpPr>
          <p:cNvPr id="5" name="Seta em curva para baixo 4"/>
          <p:cNvSpPr/>
          <p:nvPr/>
        </p:nvSpPr>
        <p:spPr>
          <a:xfrm>
            <a:off x="5121275" y="3605213"/>
            <a:ext cx="2587625" cy="7318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6335713" y="1973263"/>
            <a:ext cx="977900" cy="207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958975" y="206375"/>
            <a:ext cx="9623425" cy="603250"/>
          </a:xfrm>
          <a:solidFill>
            <a:srgbClr val="FFFF00"/>
          </a:solidFill>
        </p:spPr>
        <p:txBody>
          <a:bodyPr/>
          <a:lstStyle/>
          <a:p>
            <a:r>
              <a:rPr lang="pt-BR" b="1" smtClean="0"/>
              <a:t>INDISPENSÁVEL  !!!!</a:t>
            </a:r>
          </a:p>
        </p:txBody>
      </p:sp>
      <p:sp>
        <p:nvSpPr>
          <p:cNvPr id="24579" name="Retângulo 3"/>
          <p:cNvSpPr>
            <a:spLocks noChangeArrowheads="1"/>
          </p:cNvSpPr>
          <p:nvPr/>
        </p:nvSpPr>
        <p:spPr bwMode="auto">
          <a:xfrm>
            <a:off x="927100" y="1044575"/>
            <a:ext cx="109728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/>
              <a:t> PERFIL DA MORTALIDADE MATERNA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/>
              <a:t>QUANTAS GESTANTES NO MUNICÍPIO ( risco habitual e alto risco)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/>
              <a:t>MONITORAR AS GESTANTES ESTRATIFICADAS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/>
              <a:t>IMPORTANCIA DA INTEGRAÇÃO ENTRE PROFISSIONAIS E SERVIÇOS NA REDE DE ATENÇÃO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/>
              <a:t>PLANO DE CUIDADO A SER COMPARTILHADO COM A APS ( APS executar o Plano)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/>
              <a:t>REORIENTAR PROCESSO DE TRABALHO ( como está sendo feito os agendamento? Os retornos? As referencias e contra-referencias?)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/>
              <a:t> CONHECER A REALIDADE DO MUNICÍPIO E DAS CONDIÇÕES DE TRABALHO ( tem carro para visitas? Tem cartório para registrar as crianças/ o supervisor tem reuniões com ACS  e equipe da ESF? Os testes rápidos estão disponíveis?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/>
              <a:t>QUAIS SÃO OS INDICADORES DO PREVINE ? ( resultados esperados......)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/>
              <a:t>VIGILÂNCIA DOS ÓBITOS MIFs/MATERNOS E INFANTIS                   QUALIDADE DO PRÉ-NATAL</a:t>
            </a:r>
          </a:p>
        </p:txBody>
      </p:sp>
      <p:sp>
        <p:nvSpPr>
          <p:cNvPr id="5" name="Seta para a esquerda e para a direita 4"/>
          <p:cNvSpPr/>
          <p:nvPr/>
        </p:nvSpPr>
        <p:spPr>
          <a:xfrm>
            <a:off x="7497763" y="5721350"/>
            <a:ext cx="666750" cy="2619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2755900" y="0"/>
            <a:ext cx="6192838" cy="1176338"/>
          </a:xfrm>
        </p:spPr>
        <p:txBody>
          <a:bodyPr/>
          <a:lstStyle/>
          <a:p>
            <a:pPr algn="ctr" eaLnBrk="1" hangingPunct="1"/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SECRETARIA DE ESTADO DA SAÚDE DO PIAUÍ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COORDENAÇÃO ESTADUAL DE SAÚDE DA MULHER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ASSISTÊNCIA AO PRÉ-NATAL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DISTRIBUIÇÃO DOS ÓBITOS MATERNOS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27025" y="1258888"/>
          <a:ext cx="11865430" cy="5599622"/>
        </p:xfrm>
        <a:graphic>
          <a:graphicData uri="http://schemas.openxmlformats.org/drawingml/2006/table">
            <a:tbl>
              <a:tblPr/>
              <a:tblGrid>
                <a:gridCol w="2099125"/>
                <a:gridCol w="2099125"/>
                <a:gridCol w="982915"/>
                <a:gridCol w="982915"/>
                <a:gridCol w="982915"/>
                <a:gridCol w="982915"/>
                <a:gridCol w="982915"/>
                <a:gridCol w="1040355"/>
                <a:gridCol w="1040355"/>
                <a:gridCol w="671895"/>
              </a:tblGrid>
              <a:tr h="3530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MUNICÍPIO</a:t>
                      </a:r>
                      <a:endParaRPr lang="pt-BR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</a:t>
                      </a:r>
                      <a:endParaRPr lang="pt-BR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2017</a:t>
                      </a:r>
                      <a:endParaRPr lang="pt-BR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2018</a:t>
                      </a:r>
                      <a:endParaRPr lang="pt-BR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2019</a:t>
                      </a:r>
                      <a:endParaRPr lang="pt-BR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2020</a:t>
                      </a:r>
                      <a:endParaRPr lang="pt-BR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2021</a:t>
                      </a:r>
                      <a:endParaRPr lang="pt-BR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2022</a:t>
                      </a:r>
                      <a:endParaRPr lang="pt-BR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5362">
                <a:tc rowSpan="20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TD 04 - TERRITORIOS ENTRE RIOS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ALTOS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ÁGUA BRANCA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AGRICOLANDIA</a:t>
                      </a:r>
                      <a:endParaRPr lang="pt-BR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BENEDITINOS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COIVARAS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2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BARRO DURO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       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JOSE DE FREITAS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MIGUEL ALVES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TERESINA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SÃO PEDRO DO PI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LAGOA ALEGRE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PALMEIRAIS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NAZÁRIA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NAZARE DO PIAUI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       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UNIÃO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REGENERCAO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MONSENHOR GIL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ALTO LONGA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HUGO NAPOLEAO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DEMERVAL LOBÃO</a:t>
                      </a:r>
                      <a:endParaRPr lang="pt-BR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pt-BR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3505" marR="335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505" marR="33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893888" y="0"/>
            <a:ext cx="7550150" cy="1093788"/>
          </a:xfrm>
        </p:spPr>
        <p:txBody>
          <a:bodyPr/>
          <a:lstStyle/>
          <a:p>
            <a:pPr algn="ctr" eaLnBrk="1" hangingPunct="1"/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SECRETARIA DE ESTADO DA SAÚDE DO PIAUÍ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COORDENAÇÃO ESTADUAL DE SAÚDE DA MULHER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ASSISTÊNCIA AO PRÉ-NATAL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DISTRIBUIÇÃO DOS ÓBITOS MATERNOS SEGUNDO A CAUSA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600075" y="1555750"/>
          <a:ext cx="11168742" cy="5001251"/>
        </p:xfrm>
        <a:graphic>
          <a:graphicData uri="http://schemas.openxmlformats.org/drawingml/2006/table">
            <a:tbl>
              <a:tblPr/>
              <a:tblGrid>
                <a:gridCol w="777053"/>
                <a:gridCol w="722613"/>
                <a:gridCol w="957240"/>
                <a:gridCol w="701976"/>
                <a:gridCol w="968981"/>
                <a:gridCol w="1711289"/>
                <a:gridCol w="559338"/>
                <a:gridCol w="973194"/>
                <a:gridCol w="845562"/>
                <a:gridCol w="941286"/>
                <a:gridCol w="797699"/>
                <a:gridCol w="686020"/>
                <a:gridCol w="526491"/>
              </a:tblGrid>
              <a:tr h="3656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ÓRDEM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SCB /DO ORIGINAL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TIPO DE PARTO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MUNICIPIO-R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MUNICIPIO-O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LOCAL-O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STATUS DA INVEST.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        OM OBSTÉTRICO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56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i="0" u="none" strike="noStrike" dirty="0" err="1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Dir</a:t>
                      </a:r>
                      <a:endParaRPr lang="pt-BR" sz="1100" b="1" i="0" u="none" strike="noStrike" dirty="0">
                        <a:solidFill>
                          <a:srgbClr val="231F2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1" i="0" u="none" strike="noStrike" dirty="0" err="1">
                          <a:solidFill>
                            <a:srgbClr val="231F20"/>
                          </a:solidFill>
                          <a:latin typeface="Arial" pitchFamily="34" charset="0"/>
                          <a:cs typeface="Arial" pitchFamily="34" charset="0"/>
                        </a:rPr>
                        <a:t>Indir</a:t>
                      </a:r>
                      <a:endParaRPr lang="pt-BR" sz="1100" b="1" i="0" u="none" strike="noStrike" dirty="0">
                        <a:solidFill>
                          <a:srgbClr val="231F2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75557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1/PL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09/01/2023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IG?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(O71.0)Ruptura do Útero antes do inicio do trabalho de parto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PARNAIBA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PARNAIBA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HEDA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Invest.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50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11/CHAP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21/01/2023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Puerpério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(O90.9)Complicação do Puerpério não especificada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CURIMATÁ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CURIMATÁ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H.Local Julião B.Macedo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57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1/PL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07/02/2023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(O24.4) Diabetes Mellitus que surge durante a gravidez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CARAUBAS DO 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BURITI DOS LOPES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H. Local de Buriti dos Lopes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0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3/CAR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10/03/2023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Puerpério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(O42.9)Ruptura  de membranas, não especificada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CAMPO MAIOR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TERESINA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25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3/ER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01/04/2023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Puerpério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(O15.2) Eclampsia no Puerpério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TERESINA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TERESINA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2755900" y="273050"/>
            <a:ext cx="6192838" cy="1093788"/>
          </a:xfrm>
        </p:spPr>
        <p:txBody>
          <a:bodyPr/>
          <a:lstStyle/>
          <a:p>
            <a:pPr algn="ctr" eaLnBrk="1" hangingPunct="1"/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SECRETARIA DE ESTADO DA SAÚDE DO PIAUÍ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COORDENAÇÃO ESTADUAL DE SAÚDE DA MULHER</a:t>
            </a:r>
            <a:b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ASSISTÊNCIA AO PRÉ-NATAL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5663" y="0"/>
            <a:ext cx="244633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tângulo 4"/>
          <p:cNvSpPr>
            <a:spLocks noChangeArrowheads="1"/>
          </p:cNvSpPr>
          <p:nvPr/>
        </p:nvSpPr>
        <p:spPr bwMode="auto">
          <a:xfrm>
            <a:off x="774700" y="1227138"/>
            <a:ext cx="10647363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1400" b="1"/>
          </a:p>
          <a:p>
            <a:pPr algn="ctr"/>
            <a:r>
              <a:rPr lang="pt-BR" sz="1400" b="1"/>
              <a:t>INDICADORES DO PREVINE</a:t>
            </a:r>
          </a:p>
          <a:p>
            <a:pPr algn="ctr"/>
            <a:endParaRPr lang="pt-BR" sz="1400" b="1"/>
          </a:p>
          <a:p>
            <a:pPr>
              <a:lnSpc>
                <a:spcPct val="150000"/>
              </a:lnSpc>
            </a:pPr>
            <a:r>
              <a:rPr lang="pt-BR" sz="1400"/>
              <a:t>1. PROPORÇÃO DE GESTANTES COM PELO MENOS </a:t>
            </a:r>
            <a:r>
              <a:rPr lang="pt-BR" sz="1400" b="1"/>
              <a:t>6 (SEIS) CONSULTAS PRÉ-NATAL</a:t>
            </a:r>
          </a:p>
          <a:p>
            <a:pPr>
              <a:lnSpc>
                <a:spcPct val="150000"/>
              </a:lnSpc>
            </a:pPr>
            <a:r>
              <a:rPr lang="pt-BR" sz="1400"/>
              <a:t>REALIZADAS, SENDO A </a:t>
            </a:r>
            <a:r>
              <a:rPr lang="pt-BR" sz="1400" b="1"/>
              <a:t>1ª ATÉ A 12ª SEMANA DE GESTAÇÃO	</a:t>
            </a:r>
          </a:p>
          <a:p>
            <a:pPr>
              <a:lnSpc>
                <a:spcPct val="150000"/>
              </a:lnSpc>
            </a:pPr>
            <a:endParaRPr lang="pt-BR" sz="1400" b="1"/>
          </a:p>
          <a:p>
            <a:pPr>
              <a:lnSpc>
                <a:spcPct val="150000"/>
              </a:lnSpc>
            </a:pPr>
            <a:r>
              <a:rPr lang="pt-BR" sz="1400"/>
              <a:t>2. PROPORÇÃO DE GESTANTES COM REALIZAÇÃO DE EXAMES PARA </a:t>
            </a:r>
            <a:r>
              <a:rPr lang="pt-BR" sz="1400" b="1"/>
              <a:t>SÍFILIS E HIV	</a:t>
            </a:r>
          </a:p>
          <a:p>
            <a:pPr>
              <a:lnSpc>
                <a:spcPct val="150000"/>
              </a:lnSpc>
            </a:pPr>
            <a:endParaRPr lang="pt-BR" sz="1400" b="1"/>
          </a:p>
          <a:p>
            <a:pPr>
              <a:lnSpc>
                <a:spcPct val="150000"/>
              </a:lnSpc>
            </a:pPr>
            <a:r>
              <a:rPr lang="pt-BR" sz="1400"/>
              <a:t>3. PROPORÇÃO DE GESTANTES COM ATENDIMENTO </a:t>
            </a:r>
            <a:r>
              <a:rPr lang="pt-BR" sz="1400" b="1"/>
              <a:t>ODONTOLÓGICO REALIZADO	</a:t>
            </a:r>
          </a:p>
          <a:p>
            <a:pPr>
              <a:lnSpc>
                <a:spcPct val="150000"/>
              </a:lnSpc>
            </a:pPr>
            <a:r>
              <a:rPr lang="pt-BR" sz="1400"/>
              <a:t>4. PROPORÇÃO DE MULHERES COM COLETA DE </a:t>
            </a:r>
            <a:r>
              <a:rPr lang="pt-BR" sz="1400" b="1"/>
              <a:t>CITOPATOLÓGICO NA  APS	</a:t>
            </a:r>
          </a:p>
          <a:p>
            <a:pPr>
              <a:lnSpc>
                <a:spcPct val="150000"/>
              </a:lnSpc>
            </a:pPr>
            <a:endParaRPr lang="pt-BR" sz="1400" b="1"/>
          </a:p>
          <a:p>
            <a:pPr>
              <a:lnSpc>
                <a:spcPct val="150000"/>
              </a:lnSpc>
            </a:pPr>
            <a:r>
              <a:rPr lang="pt-BR" sz="1400"/>
              <a:t>5. PROPORÇÃO DE CRIANÇAS DE 1(UM) ANO DE IDADE VACINADAS NA APS CONTRA </a:t>
            </a:r>
            <a:r>
              <a:rPr lang="pt-BR" sz="1400" b="1"/>
              <a:t>DIFETERIA, TÉTANO, COQUELUCHE, HEPATITE B, INFECÇÕES CAUSADAS POR HAEMOPHILUS INFLUENZAE TIPO B E POLIOMIELITE INATIVADA	</a:t>
            </a:r>
          </a:p>
          <a:p>
            <a:pPr>
              <a:lnSpc>
                <a:spcPct val="150000"/>
              </a:lnSpc>
            </a:pPr>
            <a:r>
              <a:rPr lang="pt-BR" sz="1400"/>
              <a:t>6. PROPORÇÃO DE PESSOAS COM </a:t>
            </a:r>
            <a:r>
              <a:rPr lang="pt-BR" sz="1400" b="1"/>
              <a:t>HIPERTENSÃO,COM CONSULTA E PRESSÃO</a:t>
            </a:r>
          </a:p>
          <a:p>
            <a:pPr>
              <a:lnSpc>
                <a:spcPct val="150000"/>
              </a:lnSpc>
            </a:pPr>
            <a:r>
              <a:rPr lang="pt-BR" sz="1400"/>
              <a:t>ARTERIAL AFERIDA NO </a:t>
            </a:r>
            <a:r>
              <a:rPr lang="pt-BR" sz="1400" b="1"/>
              <a:t>SEMESTRE;	</a:t>
            </a:r>
          </a:p>
          <a:p>
            <a:pPr>
              <a:lnSpc>
                <a:spcPct val="150000"/>
              </a:lnSpc>
            </a:pPr>
            <a:endParaRPr lang="pt-BR" sz="1400" b="1"/>
          </a:p>
          <a:p>
            <a:pPr>
              <a:lnSpc>
                <a:spcPct val="150000"/>
              </a:lnSpc>
            </a:pPr>
            <a:r>
              <a:rPr lang="pt-BR" sz="1400"/>
              <a:t>7. PROPORÇÃO DE PESSOAS COM </a:t>
            </a:r>
            <a:r>
              <a:rPr lang="pt-BR" sz="1400" b="1"/>
              <a:t>DIABETES, COM CONSULTA E HEMOGLOBINA GLICADA SOLICITADA NO SEMESTRE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14438" y="1216025"/>
          <a:ext cx="9810750" cy="5418138"/>
        </p:xfrm>
        <a:graphic>
          <a:graphicData uri="http://schemas.openxmlformats.org/drawingml/2006/table">
            <a:tbl>
              <a:tblPr/>
              <a:tblGrid>
                <a:gridCol w="2524396"/>
                <a:gridCol w="3786591"/>
                <a:gridCol w="1893296"/>
                <a:gridCol w="1605922"/>
              </a:tblGrid>
              <a:tr h="168021">
                <a:tc rowSpan="3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ENTRE RIOS</a:t>
                      </a:r>
                    </a:p>
                  </a:txBody>
                  <a:tcPr marL="8401" marR="8401" marT="8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220010 Agricolândia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220020 Água Branca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287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220030 Alto Longá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220040 Altos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556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612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220050 Amarante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220060 Angical do Piauí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220140 Barro Duro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220160 Beneditinos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220273 Coivaras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220325 Curralinhos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220330 Demerval Lobão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220460 Hugo Napoleão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220525 Jardim do Mulato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220550 José de Freitas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553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608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220554 Lagoinha do Piauí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220555 Lagoa Alegre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220558 Lagoa do Piauí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220620 Miguel Alves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461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507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220630 Miguel Leão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220640 Monsenhor Gil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220672 Nazaria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220710 Olho D'Água do Piauí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220750 Palmeirais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220775 Passagem Franca do Piauí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220779 Pau D'Arco do Piauí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220880 Regeneração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220945 Santo Antônio dos Milagres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220980 São Gonçalo do Piauí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221050 São Pedro do Piauí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221100 Teresina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11.489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12638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221110 União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644</a:t>
                      </a:r>
                    </a:p>
                  </a:txBody>
                  <a:tcPr marL="8401" marR="8401" marT="8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16.245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17.870</a:t>
                      </a:r>
                    </a:p>
                  </a:txBody>
                  <a:tcPr marL="8401" marR="8401" marT="84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354013"/>
          <a:ext cx="11117263" cy="819150"/>
        </p:xfrm>
        <a:graphic>
          <a:graphicData uri="http://schemas.openxmlformats.org/drawingml/2006/table">
            <a:tbl>
              <a:tblPr/>
              <a:tblGrid>
                <a:gridCol w="1344513"/>
                <a:gridCol w="2647444"/>
                <a:gridCol w="3519188"/>
                <a:gridCol w="1894114"/>
                <a:gridCol w="1664067"/>
                <a:gridCol w="47166"/>
              </a:tblGrid>
              <a:tr h="2381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DISTRIBUIÇÃO DE NASCIDOS VIVOS DE 2022 E ESTIMATIVAS DE GESTANTE 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Territorios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 Resid 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Nascidos Vivos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Estimativas de Gestantes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  <a:fontScheme name="Wisp">
    <a:maj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  <a:fontScheme name="Wisp">
    <a:maj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1815</TotalTime>
  <Words>2423</Words>
  <Application>Microsoft Office PowerPoint</Application>
  <PresentationFormat>Personalizar</PresentationFormat>
  <Paragraphs>1062</Paragraphs>
  <Slides>38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50" baseType="lpstr">
      <vt:lpstr>Arial</vt:lpstr>
      <vt:lpstr>Century Gothic</vt:lpstr>
      <vt:lpstr>Wingdings 3</vt:lpstr>
      <vt:lpstr>Calibri</vt:lpstr>
      <vt:lpstr>Times New Roman</vt:lpstr>
      <vt:lpstr>Lucida Grande</vt:lpstr>
      <vt:lpstr>MS PGothic</vt:lpstr>
      <vt:lpstr>幼圆</vt:lpstr>
      <vt:lpstr>SimSun</vt:lpstr>
      <vt:lpstr>Wingdings 2</vt:lpstr>
      <vt:lpstr>Cacho</vt:lpstr>
      <vt:lpstr>Gráfico do Microsoft Office Excel</vt:lpstr>
      <vt:lpstr>SECRETARIA DE ESTADO DA SAÚDE DO PIAUÍ COORDENAÇÃO ESTADUAL DE SAÚDE DA MULHER ASSISTÊNCIA AO PRÉ-NATAL</vt:lpstr>
      <vt:lpstr>Slide 2</vt:lpstr>
      <vt:lpstr>Slide 3</vt:lpstr>
      <vt:lpstr>SECRETARIA DE ESTADO DA SAÚDE DO PIAUÍ COORDENAÇÃO ESTADUAL DE SAÚDE DA MULHER ASSISTÊNCIA AO PRÉ-NATAL</vt:lpstr>
      <vt:lpstr>INDISPENSÁVEL  !!!!</vt:lpstr>
      <vt:lpstr>SECRETARIA DE ESTADO DA SAÚDE DO PIAUÍ COORDENAÇÃO ESTADUAL DE SAÚDE DA MULHER ASSISTÊNCIA AO PRÉ-NATAL DISTRIBUIÇÃO DOS ÓBITOS MATERNOS</vt:lpstr>
      <vt:lpstr>SECRETARIA DE ESTADO DA SAÚDE DO PIAUÍ COORDENAÇÃO ESTADUAL DE SAÚDE DA MULHER ASSISTÊNCIA AO PRÉ-NATAL DISTRIBUIÇÃO DOS ÓBITOS MATERNOS SEGUNDO A CAUSA</vt:lpstr>
      <vt:lpstr>SECRETARIA DE ESTADO DA SAÚDE DO PIAUÍ COORDENAÇÃO ESTADUAL DE SAÚDE DA MULHER ASSISTÊNCIA AO PRÉ-NATAL</vt:lpstr>
      <vt:lpstr>Slide 9</vt:lpstr>
      <vt:lpstr>MORTE MATERNA</vt:lpstr>
      <vt:lpstr>Distribuição dos Óbitos Maternos e Razão de Morte Materna RMM/100.000 NV, PIAUI 2010 a 2023 </vt:lpstr>
      <vt:lpstr>Slide 12</vt:lpstr>
      <vt:lpstr>Slide 13</vt:lpstr>
      <vt:lpstr>Slide 14</vt:lpstr>
      <vt:lpstr>Slide 15</vt:lpstr>
      <vt:lpstr>Slide 16</vt:lpstr>
      <vt:lpstr>Slide 17</vt:lpstr>
      <vt:lpstr>Vigilancia do óbito Materno, Infantil e Fetal </vt:lpstr>
      <vt:lpstr>Slide 19</vt:lpstr>
      <vt:lpstr>ASSISTÊNCIA PRÉ-NATAL  </vt:lpstr>
      <vt:lpstr>INÍCIO DO PRÉ-NATAL</vt:lpstr>
      <vt:lpstr>Slide 22</vt:lpstr>
      <vt:lpstr>FLUXO DA ASSISTENCIA A GESTANTE NO PRÉ-NATAL </vt:lpstr>
      <vt:lpstr>IMPORTANTE!!!!!!!</vt:lpstr>
      <vt:lpstr>Slide 25</vt:lpstr>
      <vt:lpstr>Urgência e emergência obstétrica</vt:lpstr>
      <vt:lpstr>Slide 27</vt:lpstr>
      <vt:lpstr>Slide 28</vt:lpstr>
      <vt:lpstr>Slide 29</vt:lpstr>
      <vt:lpstr>Slide 30</vt:lpstr>
      <vt:lpstr>Slide 31</vt:lpstr>
      <vt:lpstr>Slide 32</vt:lpstr>
      <vt:lpstr>DESAFIOS/AVANÇOS</vt:lpstr>
      <vt:lpstr>Lei nº 11.634, de 27 de setembro de 2007. Dispõe sobre o direito da gestante ao conhecimento e a vinculação à maternidade onde receberá assistência . 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DE ESTADO DA SAÚDE DO PIAUÍ COORDENAÇÃO ESTADUAL DE SAÚDE DA MULHER ASSISTÊNCIA AO PRÉ-NATAL</dc:title>
  <dc:creator>Marcos Souza</dc:creator>
  <cp:lastModifiedBy>cristiane.conceicao</cp:lastModifiedBy>
  <cp:revision>157</cp:revision>
  <dcterms:created xsi:type="dcterms:W3CDTF">2021-06-29T12:18:00Z</dcterms:created>
  <dcterms:modified xsi:type="dcterms:W3CDTF">2023-06-16T12:09:27Z</dcterms:modified>
</cp:coreProperties>
</file>